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75" r:id="rId2"/>
  </p:sldMasterIdLst>
  <p:notesMasterIdLst>
    <p:notesMasterId r:id="rId78"/>
  </p:notesMasterIdLst>
  <p:sldIdLst>
    <p:sldId id="256"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sldSz cx="16256000" cy="9144000"/>
  <p:notesSz cx="6858000" cy="9144000"/>
  <p:embeddedFontLst>
    <p:embeddedFont>
      <p:font typeface="Calibri" panose="020F0502020204030204" pitchFamily="34" charset="0"/>
      <p:regular r:id="rId79"/>
      <p:bold r:id="rId80"/>
      <p:italic r:id="rId81"/>
      <p:boldItalic r:id="rId82"/>
    </p:embeddedFont>
    <p:embeddedFont>
      <p:font typeface="Open Sans" panose="020B0606030504020204" pitchFamily="34" charset="0"/>
      <p:regular r:id="rId83"/>
      <p:bold r:id="rId84"/>
      <p:italic r:id="rId85"/>
      <p:boldItalic r:id="rId86"/>
    </p:embeddedFont>
    <p:embeddedFont>
      <p:font typeface="Oswald" panose="00000500000000000000" pitchFamily="2" charset="0"/>
      <p:regular r:id="rId87"/>
      <p:bold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Cy8/hGl3VKW4/jCP4XDvw==" hashData="o+ugo5a6DbXF00+COTC7A8HFXOD5yc7lq0XcTJvP/juO0S9sMuwmJYbmYPO+iUEkMcwAXTniTrnNB2ivi/TcDw=="/>
  <p:extLst>
    <p:ext uri="{EFAFB233-063F-42B5-8137-9DF3F51BA10A}">
      <p15:sldGuideLst xmlns:p15="http://schemas.microsoft.com/office/powerpoint/2012/main">
        <p15:guide id="1" pos="1128">
          <p15:clr>
            <a:srgbClr val="A4A3A4"/>
          </p15:clr>
        </p15:guide>
        <p15:guide id="2" orient="horz" pos="115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9" roundtripDataSignature="AMtx7miZn/dQPp4EYfuuVl5Y/VpWyAIf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34" y="84"/>
      </p:cViewPr>
      <p:guideLst>
        <p:guide pos="1128"/>
        <p:guide orient="horz" pos="1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6.fntdata"/><Relationship Id="rId89" Type="http://customschemas.google.com/relationships/presentationmetadata" Target="meta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1.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Let us now, implement HttpClient API in Angular to perform request response over HTTP to various back-end services.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444" name="Google Shape;44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In the app.module.ts, add the HttpClientModule from angular common http.</a:t>
            </a:r>
            <a:endParaRPr/>
          </a:p>
          <a:p>
            <a:pPr marL="0" lvl="0" indent="0" algn="l" rtl="0">
              <a:lnSpc>
                <a:spcPct val="100000"/>
              </a:lnSpc>
              <a:spcBef>
                <a:spcPts val="0"/>
              </a:spcBef>
              <a:spcAft>
                <a:spcPts val="0"/>
              </a:spcAft>
              <a:buSzPts val="1400"/>
              <a:buNone/>
            </a:pPr>
            <a:endParaRPr/>
          </a:p>
        </p:txBody>
      </p:sp>
      <p:sp>
        <p:nvSpPr>
          <p:cNvPr id="449" name="Google Shape;44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a new class Base URLs where we can define all the the endpoints for the various services in the back end.</a:t>
            </a:r>
            <a:endParaRPr/>
          </a:p>
          <a:p>
            <a:pPr marL="0" lvl="0" indent="0" algn="l" rtl="0">
              <a:lnSpc>
                <a:spcPct val="100000"/>
              </a:lnSpc>
              <a:spcBef>
                <a:spcPts val="0"/>
              </a:spcBef>
              <a:spcAft>
                <a:spcPts val="0"/>
              </a:spcAft>
              <a:buSzPts val="1400"/>
              <a:buNone/>
            </a:pPr>
            <a:r>
              <a:rPr lang="en-US"/>
              <a:t>localhost:8080 is where our java back end will be running and hence the base URL is defined with value </a:t>
            </a:r>
            <a:r>
              <a:rPr lang="en-US" u="sng">
                <a:solidFill>
                  <a:schemeClr val="hlink"/>
                </a:solidFill>
                <a:hlinkClick r:id="rId3"/>
              </a:rPr>
              <a:t>http://localhost:8080</a:t>
            </a:r>
            <a:r>
              <a:rPr lang="en-US"/>
              <a:t>. You may use the port number as per the application.properties server port in your java back end. To make the application go live, we must change this base URL as per our production server details where java back end is hosted and running.</a:t>
            </a:r>
            <a:endParaRPr/>
          </a:p>
          <a:p>
            <a:pPr marL="0" lvl="0" indent="0" algn="l" rtl="0">
              <a:lnSpc>
                <a:spcPct val="100000"/>
              </a:lnSpc>
              <a:spcBef>
                <a:spcPts val="0"/>
              </a:spcBef>
              <a:spcAft>
                <a:spcPts val="0"/>
              </a:spcAft>
              <a:buSzPts val="1400"/>
              <a:buNone/>
            </a:pPr>
            <a:endParaRPr/>
          </a:p>
        </p:txBody>
      </p:sp>
      <p:sp>
        <p:nvSpPr>
          <p:cNvPr id="460" name="Google Shape;46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1" name="Google Shape;47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2" name="Google Shape;48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For the end-user web app authentication, we will create an authservice which will have definitions for loginUser and registerUser methods.</a:t>
            </a:r>
            <a:endParaRPr/>
          </a:p>
          <a:p>
            <a:pPr marL="0" lvl="0" indent="0" algn="l" rtl="0">
              <a:lnSpc>
                <a:spcPct val="100000"/>
              </a:lnSpc>
              <a:spcBef>
                <a:spcPts val="0"/>
              </a:spcBef>
              <a:spcAft>
                <a:spcPts val="0"/>
              </a:spcAft>
              <a:buClr>
                <a:schemeClr val="dk1"/>
              </a:buClr>
              <a:buSzPts val="1400"/>
              <a:buFont typeface="Arial"/>
              <a:buNone/>
            </a:pPr>
            <a:r>
              <a:rPr lang="en-US"/>
              <a:t>Methods uses HttpClient to request the Java back-end service to perform authentication.</a:t>
            </a:r>
            <a:endParaRPr/>
          </a:p>
          <a:p>
            <a:pPr marL="0" lvl="0" indent="0" algn="l" rtl="0">
              <a:lnSpc>
                <a:spcPct val="100000"/>
              </a:lnSpc>
              <a:spcBef>
                <a:spcPts val="0"/>
              </a:spcBef>
              <a:spcAft>
                <a:spcPts val="0"/>
              </a:spcAft>
              <a:buSzPts val="1400"/>
              <a:buNone/>
            </a:pPr>
            <a:endParaRPr/>
          </a:p>
        </p:txBody>
      </p:sp>
      <p:sp>
        <p:nvSpPr>
          <p:cNvPr id="493" name="Google Shape;49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you can see how loginUser method makes the http request to the Java back end to check the user details from the database.</a:t>
            </a:r>
            <a:endParaRPr/>
          </a:p>
        </p:txBody>
      </p:sp>
      <p:sp>
        <p:nvSpPr>
          <p:cNvPr id="501" name="Google Shape;50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SzPts val="1400"/>
              <a:buNone/>
            </a:pPr>
            <a:r>
              <a:rPr lang="en-US" sz="1200">
                <a:solidFill>
                  <a:schemeClr val="lt1"/>
                </a:solidFill>
                <a:latin typeface="Open Sans"/>
                <a:ea typeface="Open Sans"/>
                <a:cs typeface="Open Sans"/>
                <a:sym typeface="Open Sans"/>
              </a:rPr>
              <a:t>For the end-user web app authentication, create a login component which reads the form data entered by the end-user in the login form.</a:t>
            </a:r>
            <a:endParaRPr/>
          </a:p>
          <a:p>
            <a:pPr marL="0" marR="0" lvl="0" indent="0" algn="l" rtl="0">
              <a:lnSpc>
                <a:spcPct val="114000"/>
              </a:lnSpc>
              <a:spcBef>
                <a:spcPts val="0"/>
              </a:spcBef>
              <a:spcAft>
                <a:spcPts val="0"/>
              </a:spcAft>
              <a:buClr>
                <a:srgbClr val="000000"/>
              </a:buClr>
              <a:buSzPts val="1400"/>
              <a:buFont typeface="Arial"/>
              <a:buNone/>
            </a:pPr>
            <a:r>
              <a:rPr lang="en-US" sz="1200" b="0" i="0" u="none" strike="noStrike" cap="none">
                <a:solidFill>
                  <a:schemeClr val="lt1"/>
                </a:solidFill>
                <a:latin typeface="Open Sans"/>
                <a:ea typeface="Open Sans"/>
                <a:cs typeface="Open Sans"/>
                <a:sym typeface="Open Sans"/>
              </a:rPr>
              <a:t>The login component uses AuthService, where the authentication is done using the loginUser method. </a:t>
            </a:r>
            <a:endParaRPr/>
          </a:p>
          <a:p>
            <a:pPr marL="0" lvl="0" indent="0" algn="l" rtl="0">
              <a:lnSpc>
                <a:spcPct val="114000"/>
              </a:lnSpc>
              <a:spcBef>
                <a:spcPts val="0"/>
              </a:spcBef>
              <a:spcAft>
                <a:spcPts val="0"/>
              </a:spcAft>
              <a:buSzPts val="1400"/>
              <a:buNone/>
            </a:pPr>
            <a:endParaRPr sz="1200">
              <a:solidFill>
                <a:schemeClr val="lt1"/>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a:p>
        </p:txBody>
      </p:sp>
      <p:sp>
        <p:nvSpPr>
          <p:cNvPr id="512" name="Google Shape;51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 name="Google Shape;52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SzPts val="1400"/>
              <a:buNone/>
            </a:pPr>
            <a:r>
              <a:rPr lang="en-US" sz="1200">
                <a:latin typeface="Open Sans"/>
                <a:ea typeface="Open Sans"/>
                <a:cs typeface="Open Sans"/>
                <a:sym typeface="Open Sans"/>
              </a:rPr>
              <a:t>Once the API sends a response for success, it will show a toast message to the end user.</a:t>
            </a:r>
            <a:endParaRPr/>
          </a:p>
        </p:txBody>
      </p:sp>
      <p:sp>
        <p:nvSpPr>
          <p:cNvPr id="532" name="Google Shape;532;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Let us now make the front end communicate with the back end using http client in Angular.</a:t>
            </a:r>
            <a:endParaRPr/>
          </a:p>
          <a:p>
            <a:pPr marL="0" lvl="0" indent="0" algn="l" rtl="0">
              <a:lnSpc>
                <a:spcPct val="100000"/>
              </a:lnSpc>
              <a:spcBef>
                <a:spcPts val="0"/>
              </a:spcBef>
              <a:spcAft>
                <a:spcPts val="0"/>
              </a:spcAft>
              <a:buSzPts val="1400"/>
              <a:buNone/>
            </a:pPr>
            <a:r>
              <a:rPr lang="en-US"/>
              <a:t>Now, we will proceed with Angular End User Project which involves login flow, browsing  products, placing orders, wish listing products and managing the shopping cart</a:t>
            </a:r>
            <a:endParaRPr/>
          </a:p>
          <a:p>
            <a:pPr marL="0" lvl="0" indent="0" algn="l" rtl="0">
              <a:lnSpc>
                <a:spcPct val="100000"/>
              </a:lnSpc>
              <a:spcBef>
                <a:spcPts val="0"/>
              </a:spcBef>
              <a:spcAft>
                <a:spcPts val="0"/>
              </a:spcAft>
              <a:buSzPts val="1400"/>
              <a:buNone/>
            </a:pPr>
            <a:endParaRPr/>
          </a:p>
        </p:txBody>
      </p:sp>
      <p:sp>
        <p:nvSpPr>
          <p:cNvPr id="287" name="Google Shape;28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you can see how registerUser method makes the HTTP request to the Java back end </a:t>
            </a:r>
            <a:endParaRPr/>
          </a:p>
          <a:p>
            <a:pPr marL="0" lvl="0" indent="0" algn="l" rtl="0">
              <a:lnSpc>
                <a:spcPct val="100000"/>
              </a:lnSpc>
              <a:spcBef>
                <a:spcPts val="0"/>
              </a:spcBef>
              <a:spcAft>
                <a:spcPts val="0"/>
              </a:spcAft>
              <a:buSzPts val="1400"/>
              <a:buNone/>
            </a:pPr>
            <a:r>
              <a:rPr lang="en-US"/>
              <a:t>to save the details of the user in the database.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542" name="Google Shape;54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200">
                <a:solidFill>
                  <a:srgbClr val="3F3F3F"/>
                </a:solidFill>
                <a:latin typeface="Open Sans"/>
                <a:ea typeface="Open Sans"/>
                <a:cs typeface="Open Sans"/>
                <a:sym typeface="Open Sans"/>
              </a:rPr>
              <a:t>For end-user registration on web app</a:t>
            </a:r>
            <a:r>
              <a:rPr lang="en-US"/>
              <a:t>, we will create a Register Component which takes the form </a:t>
            </a:r>
            <a:r>
              <a:rPr lang="en-US" sz="1200">
                <a:solidFill>
                  <a:srgbClr val="3F3F3F"/>
                </a:solidFill>
                <a:latin typeface="Open Sans"/>
                <a:ea typeface="Open Sans"/>
                <a:cs typeface="Open Sans"/>
                <a:sym typeface="Open Sans"/>
              </a:rPr>
              <a:t>data entered by the end user in a register form. </a:t>
            </a:r>
            <a:endParaRPr/>
          </a:p>
          <a:p>
            <a:pPr marL="0" lvl="0" indent="0" algn="l" rtl="0">
              <a:lnSpc>
                <a:spcPct val="100000"/>
              </a:lnSpc>
              <a:spcBef>
                <a:spcPts val="0"/>
              </a:spcBef>
              <a:spcAft>
                <a:spcPts val="0"/>
              </a:spcAft>
              <a:buClr>
                <a:schemeClr val="dk1"/>
              </a:buClr>
              <a:buSzPts val="1400"/>
              <a:buFont typeface="Arial"/>
              <a:buNone/>
            </a:pPr>
            <a:r>
              <a:rPr lang="en-US"/>
              <a:t>The Register component uses AuthService, where the registration of the user is done using the registerUser method. </a:t>
            </a:r>
            <a:endParaRPr/>
          </a:p>
          <a:p>
            <a:pPr marL="0" lvl="0" indent="0" algn="l" rtl="0">
              <a:lnSpc>
                <a:spcPct val="100000"/>
              </a:lnSpc>
              <a:spcBef>
                <a:spcPts val="0"/>
              </a:spcBef>
              <a:spcAft>
                <a:spcPts val="0"/>
              </a:spcAft>
              <a:buClr>
                <a:schemeClr val="dk1"/>
              </a:buClr>
              <a:buSzPts val="1400"/>
              <a:buFont typeface="Arial"/>
              <a:buNone/>
            </a:pPr>
            <a:r>
              <a:rPr lang="en-US"/>
              <a:t>The method will make Http Request to Java back end to save user details</a:t>
            </a:r>
            <a:endParaRPr/>
          </a:p>
          <a:p>
            <a:pPr marL="0" lvl="0" indent="0" algn="l" rtl="0">
              <a:lnSpc>
                <a:spcPct val="100000"/>
              </a:lnSpc>
              <a:spcBef>
                <a:spcPts val="0"/>
              </a:spcBef>
              <a:spcAft>
                <a:spcPts val="0"/>
              </a:spcAft>
              <a:buSzPts val="1400"/>
              <a:buNone/>
            </a:pPr>
            <a:endParaRPr/>
          </a:p>
        </p:txBody>
      </p:sp>
      <p:sp>
        <p:nvSpPr>
          <p:cNvPr id="553" name="Google Shape;55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 name="Google Shape;56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14000"/>
              </a:lnSpc>
              <a:spcBef>
                <a:spcPts val="0"/>
              </a:spcBef>
              <a:spcAft>
                <a:spcPts val="0"/>
              </a:spcAft>
              <a:buSzPts val="2800"/>
              <a:buFont typeface="Arial"/>
              <a:buNone/>
            </a:pPr>
            <a:r>
              <a:rPr lang="en-US" sz="1200">
                <a:latin typeface="Open Sans"/>
                <a:ea typeface="Open Sans"/>
                <a:cs typeface="Open Sans"/>
                <a:sym typeface="Open Sans"/>
              </a:rPr>
              <a:t>Once the API sends response for success, we will show a toast message to the end user when  the registration is completed.</a:t>
            </a:r>
            <a:endParaRPr/>
          </a:p>
        </p:txBody>
      </p:sp>
      <p:sp>
        <p:nvSpPr>
          <p:cNvPr id="580" name="Google Shape;58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For the end-user profile on Web App, we will create a user profile component which takes the form data entered by the end user in</a:t>
            </a:r>
            <a:endParaRPr/>
          </a:p>
          <a:p>
            <a:pPr marL="0" lvl="0" indent="0" algn="l" rtl="0">
              <a:lnSpc>
                <a:spcPct val="100000"/>
              </a:lnSpc>
              <a:spcBef>
                <a:spcPts val="0"/>
              </a:spcBef>
              <a:spcAft>
                <a:spcPts val="0"/>
              </a:spcAft>
              <a:buClr>
                <a:schemeClr val="dk1"/>
              </a:buClr>
              <a:buSzPts val="1400"/>
              <a:buFont typeface="Arial"/>
              <a:buNone/>
            </a:pPr>
            <a:r>
              <a:rPr lang="en-US"/>
              <a:t>the profile from.</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UpdateProfile method will make a HTTP request to the Java back end  to update the details of the user in the database.</a:t>
            </a:r>
            <a:endParaRPr/>
          </a:p>
          <a:p>
            <a:pPr marL="0" lvl="0" indent="0" algn="l" rtl="0">
              <a:lnSpc>
                <a:spcPct val="100000"/>
              </a:lnSpc>
              <a:spcBef>
                <a:spcPts val="0"/>
              </a:spcBef>
              <a:spcAft>
                <a:spcPts val="0"/>
              </a:spcAft>
              <a:buSzPts val="1400"/>
              <a:buNone/>
            </a:pPr>
            <a:endParaRPr/>
          </a:p>
        </p:txBody>
      </p:sp>
      <p:sp>
        <p:nvSpPr>
          <p:cNvPr id="590" name="Google Shape;59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Once the API sends response for success, we will show a toast message to the end user when the profile is updated in database.</a:t>
            </a:r>
            <a:endParaRPr/>
          </a:p>
        </p:txBody>
      </p:sp>
      <p:sp>
        <p:nvSpPr>
          <p:cNvPr id="611" name="Google Shape;61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The end-user Angular project is similar to the admin project.</a:t>
            </a:r>
            <a:endParaRPr/>
          </a:p>
          <a:p>
            <a:pPr marL="0" lvl="0" indent="0" algn="l" rtl="0">
              <a:lnSpc>
                <a:spcPct val="100000"/>
              </a:lnSpc>
              <a:spcBef>
                <a:spcPts val="0"/>
              </a:spcBef>
              <a:spcAft>
                <a:spcPts val="0"/>
              </a:spcAft>
              <a:buSzPts val="1400"/>
              <a:buNone/>
            </a:pPr>
            <a:r>
              <a:rPr lang="en-US"/>
              <a:t>We will have a DBService which requests the Java back end to fetch data for various modules in our project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21" name="Google Shape;62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The DB Service getProducts method performs HTTP Client request to product service endpoint in the Java back end to fetch all products.</a:t>
            </a:r>
            <a:endParaRPr/>
          </a:p>
        </p:txBody>
      </p:sp>
      <p:sp>
        <p:nvSpPr>
          <p:cNvPr id="632" name="Google Shape;632;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Products Component shall use the DB Service getProducts and getCategories method to display all the products alongwith categories to the end user web app. </a:t>
            </a:r>
            <a:endParaRPr/>
          </a:p>
          <a:p>
            <a:pPr marL="0" lvl="0" indent="0" algn="l" rtl="0">
              <a:lnSpc>
                <a:spcPct val="100000"/>
              </a:lnSpc>
              <a:spcBef>
                <a:spcPts val="0"/>
              </a:spcBef>
              <a:spcAft>
                <a:spcPts val="0"/>
              </a:spcAft>
              <a:buSzPts val="1400"/>
              <a:buNone/>
            </a:pPr>
            <a:r>
              <a:rPr lang="en-US"/>
              <a:t>The user can filter the products from the UI based on various filters.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643" name="Google Shape;64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The component displays the list of products on the UI using DB Service getProducts method, which makes the Java back end HTTP request internally.</a:t>
            </a:r>
            <a:endParaRPr/>
          </a:p>
          <a:p>
            <a:pPr marL="0" lvl="0" indent="0" algn="l" rtl="0">
              <a:lnSpc>
                <a:spcPct val="100000"/>
              </a:lnSpc>
              <a:spcBef>
                <a:spcPts val="0"/>
              </a:spcBef>
              <a:spcAft>
                <a:spcPts val="0"/>
              </a:spcAft>
              <a:buSzPts val="1400"/>
              <a:buNone/>
            </a:pPr>
            <a:endParaRPr/>
          </a:p>
        </p:txBody>
      </p:sp>
      <p:sp>
        <p:nvSpPr>
          <p:cNvPr id="662" name="Google Shape;662;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r>
              <a:rPr lang="en-US"/>
              <a:t>ng-container *ngIf="products.length !== 0"&gt;</a:t>
            </a:r>
            <a:endParaRPr/>
          </a:p>
          <a:p>
            <a:pPr marL="0" lvl="0" indent="0" algn="l" rtl="0">
              <a:lnSpc>
                <a:spcPct val="100000"/>
              </a:lnSpc>
              <a:spcBef>
                <a:spcPts val="0"/>
              </a:spcBef>
              <a:spcAft>
                <a:spcPts val="0"/>
              </a:spcAft>
              <a:buSzPts val="1400"/>
              <a:buNone/>
            </a:pPr>
            <a:r>
              <a:rPr lang="en-US"/>
              <a:t>     &lt;div class="col-12 col-sm-6 col-md-4 col-lg-3 mb-4" *ngFor="let product of products"&gt;</a:t>
            </a:r>
            <a:endParaRPr/>
          </a:p>
          <a:p>
            <a:pPr marL="0" lvl="0" indent="0" algn="l" rtl="0">
              <a:lnSpc>
                <a:spcPct val="100000"/>
              </a:lnSpc>
              <a:spcBef>
                <a:spcPts val="0"/>
              </a:spcBef>
              <a:spcAft>
                <a:spcPts val="0"/>
              </a:spcAft>
              <a:buSzPts val="1400"/>
              <a:buNone/>
            </a:pPr>
            <a:r>
              <a:rPr lang="en-US"/>
              <a:t>       &lt;div class="card shadow-sm" style="height: 100%;"&gt;</a:t>
            </a:r>
            <a:endParaRPr/>
          </a:p>
          <a:p>
            <a:pPr marL="0" lvl="0" indent="0" algn="l" rtl="0">
              <a:lnSpc>
                <a:spcPct val="100000"/>
              </a:lnSpc>
              <a:spcBef>
                <a:spcPts val="0"/>
              </a:spcBef>
              <a:spcAft>
                <a:spcPts val="0"/>
              </a:spcAft>
              <a:buSzPts val="1400"/>
              <a:buNone/>
            </a:pPr>
            <a:r>
              <a:rPr lang="en-US"/>
              <a:t>         &lt;img [src]="product['images'][product['thumbnailImage']]" alt="" class="card-img-top img" *ngIf="product.images.length !== 0"&gt;</a:t>
            </a:r>
            <a:endParaRPr/>
          </a:p>
          <a:p>
            <a:pPr marL="0" lvl="0" indent="0" algn="l" rtl="0">
              <a:lnSpc>
                <a:spcPct val="100000"/>
              </a:lnSpc>
              <a:spcBef>
                <a:spcPts val="0"/>
              </a:spcBef>
              <a:spcAft>
                <a:spcPts val="0"/>
              </a:spcAft>
              <a:buSzPts val="1400"/>
              <a:buNone/>
            </a:pPr>
            <a:r>
              <a:rPr lang="en-US"/>
              <a:t>         &lt;div class="card-body"&gt;</a:t>
            </a:r>
            <a:endParaRPr/>
          </a:p>
          <a:p>
            <a:pPr marL="0" lvl="0" indent="0" algn="l" rtl="0">
              <a:lnSpc>
                <a:spcPct val="100000"/>
              </a:lnSpc>
              <a:spcBef>
                <a:spcPts val="0"/>
              </a:spcBef>
              <a:spcAft>
                <a:spcPts val="0"/>
              </a:spcAft>
              <a:buSzPts val="1400"/>
              <a:buNone/>
            </a:pPr>
            <a:r>
              <a:rPr lang="en-US"/>
              <a:t>           &lt;h5 class="m-0 font-weight-bold card-title"&gt;</a:t>
            </a:r>
            <a:endParaRPr/>
          </a:p>
          <a:p>
            <a:pPr marL="0" lvl="0" indent="0" algn="l" rtl="0">
              <a:lnSpc>
                <a:spcPct val="100000"/>
              </a:lnSpc>
              <a:spcBef>
                <a:spcPts val="0"/>
              </a:spcBef>
              <a:spcAft>
                <a:spcPts val="0"/>
              </a:spcAft>
              <a:buSzPts val="1400"/>
              <a:buNone/>
            </a:pPr>
            <a:r>
              <a:rPr lang="en-US"/>
              <a:t>             {{ product["productTitle"] }}</a:t>
            </a:r>
            <a:endParaRPr/>
          </a:p>
          <a:p>
            <a:pPr marL="0" lvl="0" indent="0" algn="l" rtl="0">
              <a:lnSpc>
                <a:spcPct val="100000"/>
              </a:lnSpc>
              <a:spcBef>
                <a:spcPts val="0"/>
              </a:spcBef>
              <a:spcAft>
                <a:spcPts val="0"/>
              </a:spcAft>
              <a:buSzPts val="1400"/>
              <a:buNone/>
            </a:pPr>
            <a:r>
              <a:rPr lang="en-US"/>
              <a:t>           &lt;/h5&gt;</a:t>
            </a:r>
            <a:endParaRPr/>
          </a:p>
          <a:p>
            <a:pPr marL="0" lvl="0" indent="0" algn="l" rtl="0">
              <a:lnSpc>
                <a:spcPct val="100000"/>
              </a:lnSpc>
              <a:spcBef>
                <a:spcPts val="0"/>
              </a:spcBef>
              <a:spcAft>
                <a:spcPts val="0"/>
              </a:spcAft>
              <a:buSzPts val="1400"/>
              <a:buNone/>
            </a:pPr>
            <a:r>
              <a:rPr lang="en-US"/>
              <a:t>           &lt;h6 class="m-0 font-weight-bold card-subtitle text-muted"&gt;</a:t>
            </a:r>
            <a:endParaRPr/>
          </a:p>
          <a:p>
            <a:pPr marL="0" lvl="0" indent="0" algn="l" rtl="0">
              <a:lnSpc>
                <a:spcPct val="100000"/>
              </a:lnSpc>
              <a:spcBef>
                <a:spcPts val="0"/>
              </a:spcBef>
              <a:spcAft>
                <a:spcPts val="0"/>
              </a:spcAft>
              <a:buSzPts val="1400"/>
              <a:buNone/>
            </a:pPr>
            <a:r>
              <a:rPr lang="en-US"/>
              <a:t>             {{ product["productCode"] }}</a:t>
            </a:r>
            <a:endParaRPr/>
          </a:p>
          <a:p>
            <a:pPr marL="0" lvl="0" indent="0" algn="l" rtl="0">
              <a:lnSpc>
                <a:spcPct val="100000"/>
              </a:lnSpc>
              <a:spcBef>
                <a:spcPts val="0"/>
              </a:spcBef>
              <a:spcAft>
                <a:spcPts val="0"/>
              </a:spcAft>
              <a:buSzPts val="1400"/>
              <a:buNone/>
            </a:pPr>
            <a:r>
              <a:rPr lang="en-US"/>
              <a:t>           &lt;/h6&gt;</a:t>
            </a:r>
            <a:endParaRPr/>
          </a:p>
          <a:p>
            <a:pPr marL="0" lvl="0" indent="0" algn="l" rtl="0">
              <a:lnSpc>
                <a:spcPct val="100000"/>
              </a:lnSpc>
              <a:spcBef>
                <a:spcPts val="0"/>
              </a:spcBef>
              <a:spcAft>
                <a:spcPts val="0"/>
              </a:spcAft>
              <a:buSzPts val="1400"/>
              <a:buNone/>
            </a:pPr>
            <a:r>
              <a:rPr lang="en-US"/>
              <a:t>           &lt;p class="card-text text-limit mt-2"&gt;</a:t>
            </a:r>
            <a:endParaRPr/>
          </a:p>
          <a:p>
            <a:pPr marL="0" lvl="0" indent="0" algn="l" rtl="0">
              <a:lnSpc>
                <a:spcPct val="100000"/>
              </a:lnSpc>
              <a:spcBef>
                <a:spcPts val="0"/>
              </a:spcBef>
              <a:spcAft>
                <a:spcPts val="0"/>
              </a:spcAft>
              <a:buSzPts val="1400"/>
              <a:buNone/>
            </a:pPr>
            <a:r>
              <a:rPr lang="en-US"/>
              <a:t>             {{ product["productDescription"] }}</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 class="card-footer bg-white border-0"&gt;</a:t>
            </a:r>
            <a:endParaRPr/>
          </a:p>
          <a:p>
            <a:pPr marL="0" lvl="0" indent="0" algn="l" rtl="0">
              <a:lnSpc>
                <a:spcPct val="100000"/>
              </a:lnSpc>
              <a:spcBef>
                <a:spcPts val="0"/>
              </a:spcBef>
              <a:spcAft>
                <a:spcPts val="0"/>
              </a:spcAft>
              <a:buSzPts val="1400"/>
              <a:buNone/>
            </a:pPr>
            <a:r>
              <a:rPr lang="en-US"/>
              <a:t>           &lt;div class="d-flex justify-content-evenly align-items-center"&gt;</a:t>
            </a:r>
            <a:endParaRPr/>
          </a:p>
          <a:p>
            <a:pPr marL="0" lvl="0" indent="0" algn="l" rtl="0">
              <a:lnSpc>
                <a:spcPct val="100000"/>
              </a:lnSpc>
              <a:spcBef>
                <a:spcPts val="0"/>
              </a:spcBef>
              <a:spcAft>
                <a:spcPts val="0"/>
              </a:spcAft>
              <a:buSzPts val="1400"/>
              <a:buNone/>
            </a:pPr>
            <a:r>
              <a:rPr lang="en-US"/>
              <a:t>             &lt;button type="button" class="btn btn-sm btn-dark mr-2"&gt;</a:t>
            </a:r>
            <a:endParaRPr/>
          </a:p>
          <a:p>
            <a:pPr marL="0" lvl="0" indent="0" algn="l" rtl="0">
              <a:lnSpc>
                <a:spcPct val="100000"/>
              </a:lnSpc>
              <a:spcBef>
                <a:spcPts val="0"/>
              </a:spcBef>
              <a:spcAft>
                <a:spcPts val="0"/>
              </a:spcAft>
              <a:buSzPts val="1400"/>
              <a:buNone/>
            </a:pPr>
            <a:r>
              <a:rPr lang="en-US"/>
              <a:t>               Buy Now</a:t>
            </a:r>
            <a:endParaRPr/>
          </a:p>
          <a:p>
            <a:pPr marL="0" lvl="0" indent="0" algn="l" rtl="0">
              <a:lnSpc>
                <a:spcPct val="100000"/>
              </a:lnSpc>
              <a:spcBef>
                <a:spcPts val="0"/>
              </a:spcBef>
              <a:spcAft>
                <a:spcPts val="0"/>
              </a:spcAft>
              <a:buSzPts val="1400"/>
              <a:buNone/>
            </a:pPr>
            <a:r>
              <a:rPr lang="en-US"/>
              <a:t>             &lt;/button&gt;</a:t>
            </a:r>
            <a:endParaRPr/>
          </a:p>
          <a:p>
            <a:pPr marL="0" lvl="0" indent="0" algn="l" rtl="0">
              <a:lnSpc>
                <a:spcPct val="100000"/>
              </a:lnSpc>
              <a:spcBef>
                <a:spcPts val="0"/>
              </a:spcBef>
              <a:spcAft>
                <a:spcPts val="0"/>
              </a:spcAft>
              <a:buSzPts val="1400"/>
              <a:buNone/>
            </a:pPr>
            <a:r>
              <a:rPr lang="en-US"/>
              <a:t>             &lt;button type="button" class="btn btn-sm btn-dark mr-2" (click)="db.addProductToList(product['productId'], true)"&gt;</a:t>
            </a:r>
            <a:endParaRPr/>
          </a:p>
          <a:p>
            <a:pPr marL="0" lvl="0" indent="0" algn="l" rtl="0">
              <a:lnSpc>
                <a:spcPct val="100000"/>
              </a:lnSpc>
              <a:spcBef>
                <a:spcPts val="0"/>
              </a:spcBef>
              <a:spcAft>
                <a:spcPts val="0"/>
              </a:spcAft>
              <a:buSzPts val="1400"/>
              <a:buNone/>
            </a:pPr>
            <a:r>
              <a:rPr lang="en-US"/>
              <a:t>               Add to Cart</a:t>
            </a:r>
            <a:endParaRPr/>
          </a:p>
          <a:p>
            <a:pPr marL="0" lvl="0" indent="0" algn="l" rtl="0">
              <a:lnSpc>
                <a:spcPct val="100000"/>
              </a:lnSpc>
              <a:spcBef>
                <a:spcPts val="0"/>
              </a:spcBef>
              <a:spcAft>
                <a:spcPts val="0"/>
              </a:spcAft>
              <a:buSzPts val="1400"/>
              <a:buNone/>
            </a:pPr>
            <a:r>
              <a:rPr lang="en-US"/>
              <a:t>             &lt;/button&gt;</a:t>
            </a:r>
            <a:endParaRPr/>
          </a:p>
          <a:p>
            <a:pPr marL="0" lvl="0" indent="0" algn="l" rtl="0">
              <a:lnSpc>
                <a:spcPct val="100000"/>
              </a:lnSpc>
              <a:spcBef>
                <a:spcPts val="0"/>
              </a:spcBef>
              <a:spcAft>
                <a:spcPts val="0"/>
              </a:spcAft>
              <a:buSzPts val="1400"/>
              <a:buNone/>
            </a:pPr>
            <a:r>
              <a:rPr lang="en-US"/>
              <a:t>             &lt;button type="button" class="btn btn-sm btn-dark" (click)="db.addProductToList(product['productId'], false)"&gt;</a:t>
            </a:r>
            <a:endParaRPr/>
          </a:p>
          <a:p>
            <a:pPr marL="0" lvl="0" indent="0" algn="l" rtl="0">
              <a:lnSpc>
                <a:spcPct val="100000"/>
              </a:lnSpc>
              <a:spcBef>
                <a:spcPts val="0"/>
              </a:spcBef>
              <a:spcAft>
                <a:spcPts val="0"/>
              </a:spcAft>
              <a:buSzPts val="1400"/>
              <a:buNone/>
            </a:pPr>
            <a:r>
              <a:rPr lang="en-US"/>
              <a:t>               Add to Whishlist</a:t>
            </a:r>
            <a:endParaRPr/>
          </a:p>
          <a:p>
            <a:pPr marL="0" lvl="0" indent="0" algn="l" rtl="0">
              <a:lnSpc>
                <a:spcPct val="100000"/>
              </a:lnSpc>
              <a:spcBef>
                <a:spcPts val="0"/>
              </a:spcBef>
              <a:spcAft>
                <a:spcPts val="0"/>
              </a:spcAft>
              <a:buSzPts val="1400"/>
              <a:buNone/>
            </a:pPr>
            <a:r>
              <a:rPr lang="en-US"/>
              <a:t>             &lt;/button&gt;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&lt;/ng-container&gt;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p:txBody>
      </p:sp>
      <p:sp>
        <p:nvSpPr>
          <p:cNvPr id="670" name="Google Shape;67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r>
              <a:rPr lang="en-US"/>
              <a:t>ng-container *ngIf="products.length !== 0"&gt;</a:t>
            </a:r>
            <a:endParaRPr/>
          </a:p>
          <a:p>
            <a:pPr marL="0" lvl="0" indent="0" algn="l" rtl="0">
              <a:lnSpc>
                <a:spcPct val="100000"/>
              </a:lnSpc>
              <a:spcBef>
                <a:spcPts val="0"/>
              </a:spcBef>
              <a:spcAft>
                <a:spcPts val="0"/>
              </a:spcAft>
              <a:buSzPts val="1400"/>
              <a:buNone/>
            </a:pPr>
            <a:r>
              <a:rPr lang="en-US"/>
              <a:t>     &lt;div class="col-12 col-sm-6 col-md-4 col-lg-3 mb-4" *ngFor="let product of products"&gt;</a:t>
            </a:r>
            <a:endParaRPr/>
          </a:p>
          <a:p>
            <a:pPr marL="0" lvl="0" indent="0" algn="l" rtl="0">
              <a:lnSpc>
                <a:spcPct val="100000"/>
              </a:lnSpc>
              <a:spcBef>
                <a:spcPts val="0"/>
              </a:spcBef>
              <a:spcAft>
                <a:spcPts val="0"/>
              </a:spcAft>
              <a:buSzPts val="1400"/>
              <a:buNone/>
            </a:pPr>
            <a:r>
              <a:rPr lang="en-US"/>
              <a:t>       &lt;div class="card shadow-sm" style="height: 100%;"&gt;</a:t>
            </a:r>
            <a:endParaRPr/>
          </a:p>
          <a:p>
            <a:pPr marL="0" lvl="0" indent="0" algn="l" rtl="0">
              <a:lnSpc>
                <a:spcPct val="100000"/>
              </a:lnSpc>
              <a:spcBef>
                <a:spcPts val="0"/>
              </a:spcBef>
              <a:spcAft>
                <a:spcPts val="0"/>
              </a:spcAft>
              <a:buSzPts val="1400"/>
              <a:buNone/>
            </a:pPr>
            <a:r>
              <a:rPr lang="en-US"/>
              <a:t>         &lt;img [src]="product['images'][product['thumbnailImage']]" alt="" class="card-img-top img" *ngIf="product.images.length !== 0"&gt;</a:t>
            </a:r>
            <a:endParaRPr/>
          </a:p>
          <a:p>
            <a:pPr marL="0" lvl="0" indent="0" algn="l" rtl="0">
              <a:lnSpc>
                <a:spcPct val="100000"/>
              </a:lnSpc>
              <a:spcBef>
                <a:spcPts val="0"/>
              </a:spcBef>
              <a:spcAft>
                <a:spcPts val="0"/>
              </a:spcAft>
              <a:buSzPts val="1400"/>
              <a:buNone/>
            </a:pPr>
            <a:r>
              <a:rPr lang="en-US"/>
              <a:t>         &lt;div class="card-body"&gt;</a:t>
            </a:r>
            <a:endParaRPr/>
          </a:p>
          <a:p>
            <a:pPr marL="0" lvl="0" indent="0" algn="l" rtl="0">
              <a:lnSpc>
                <a:spcPct val="100000"/>
              </a:lnSpc>
              <a:spcBef>
                <a:spcPts val="0"/>
              </a:spcBef>
              <a:spcAft>
                <a:spcPts val="0"/>
              </a:spcAft>
              <a:buSzPts val="1400"/>
              <a:buNone/>
            </a:pPr>
            <a:r>
              <a:rPr lang="en-US"/>
              <a:t>           &lt;h5 class="m-0 font-weight-bold card-title"&gt;</a:t>
            </a:r>
            <a:endParaRPr/>
          </a:p>
          <a:p>
            <a:pPr marL="0" lvl="0" indent="0" algn="l" rtl="0">
              <a:lnSpc>
                <a:spcPct val="100000"/>
              </a:lnSpc>
              <a:spcBef>
                <a:spcPts val="0"/>
              </a:spcBef>
              <a:spcAft>
                <a:spcPts val="0"/>
              </a:spcAft>
              <a:buSzPts val="1400"/>
              <a:buNone/>
            </a:pPr>
            <a:r>
              <a:rPr lang="en-US"/>
              <a:t>             {{ product["productTitle"] }}</a:t>
            </a:r>
            <a:endParaRPr/>
          </a:p>
          <a:p>
            <a:pPr marL="0" lvl="0" indent="0" algn="l" rtl="0">
              <a:lnSpc>
                <a:spcPct val="100000"/>
              </a:lnSpc>
              <a:spcBef>
                <a:spcPts val="0"/>
              </a:spcBef>
              <a:spcAft>
                <a:spcPts val="0"/>
              </a:spcAft>
              <a:buSzPts val="1400"/>
              <a:buNone/>
            </a:pPr>
            <a:r>
              <a:rPr lang="en-US"/>
              <a:t>           &lt;/h5&gt;</a:t>
            </a:r>
            <a:endParaRPr/>
          </a:p>
          <a:p>
            <a:pPr marL="0" lvl="0" indent="0" algn="l" rtl="0">
              <a:lnSpc>
                <a:spcPct val="100000"/>
              </a:lnSpc>
              <a:spcBef>
                <a:spcPts val="0"/>
              </a:spcBef>
              <a:spcAft>
                <a:spcPts val="0"/>
              </a:spcAft>
              <a:buSzPts val="1400"/>
              <a:buNone/>
            </a:pPr>
            <a:r>
              <a:rPr lang="en-US"/>
              <a:t>           &lt;h6 class="m-0 font-weight-bold card-subtitle text-muted"&gt;</a:t>
            </a:r>
            <a:endParaRPr/>
          </a:p>
          <a:p>
            <a:pPr marL="0" lvl="0" indent="0" algn="l" rtl="0">
              <a:lnSpc>
                <a:spcPct val="100000"/>
              </a:lnSpc>
              <a:spcBef>
                <a:spcPts val="0"/>
              </a:spcBef>
              <a:spcAft>
                <a:spcPts val="0"/>
              </a:spcAft>
              <a:buSzPts val="1400"/>
              <a:buNone/>
            </a:pPr>
            <a:r>
              <a:rPr lang="en-US"/>
              <a:t>             {{ product["productCode"] }}</a:t>
            </a:r>
            <a:endParaRPr/>
          </a:p>
          <a:p>
            <a:pPr marL="0" lvl="0" indent="0" algn="l" rtl="0">
              <a:lnSpc>
                <a:spcPct val="100000"/>
              </a:lnSpc>
              <a:spcBef>
                <a:spcPts val="0"/>
              </a:spcBef>
              <a:spcAft>
                <a:spcPts val="0"/>
              </a:spcAft>
              <a:buSzPts val="1400"/>
              <a:buNone/>
            </a:pPr>
            <a:r>
              <a:rPr lang="en-US"/>
              <a:t>           &lt;/h6&gt;</a:t>
            </a:r>
            <a:endParaRPr/>
          </a:p>
          <a:p>
            <a:pPr marL="0" lvl="0" indent="0" algn="l" rtl="0">
              <a:lnSpc>
                <a:spcPct val="100000"/>
              </a:lnSpc>
              <a:spcBef>
                <a:spcPts val="0"/>
              </a:spcBef>
              <a:spcAft>
                <a:spcPts val="0"/>
              </a:spcAft>
              <a:buSzPts val="1400"/>
              <a:buNone/>
            </a:pPr>
            <a:r>
              <a:rPr lang="en-US"/>
              <a:t>           &lt;p class="card-text text-limit mt-2"&gt;</a:t>
            </a:r>
            <a:endParaRPr/>
          </a:p>
          <a:p>
            <a:pPr marL="0" lvl="0" indent="0" algn="l" rtl="0">
              <a:lnSpc>
                <a:spcPct val="100000"/>
              </a:lnSpc>
              <a:spcBef>
                <a:spcPts val="0"/>
              </a:spcBef>
              <a:spcAft>
                <a:spcPts val="0"/>
              </a:spcAft>
              <a:buSzPts val="1400"/>
              <a:buNone/>
            </a:pPr>
            <a:r>
              <a:rPr lang="en-US"/>
              <a:t>             {{ product["productDescription"] }}</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 class="card-footer bg-white border-0"&gt;</a:t>
            </a:r>
            <a:endParaRPr/>
          </a:p>
          <a:p>
            <a:pPr marL="0" lvl="0" indent="0" algn="l" rtl="0">
              <a:lnSpc>
                <a:spcPct val="100000"/>
              </a:lnSpc>
              <a:spcBef>
                <a:spcPts val="0"/>
              </a:spcBef>
              <a:spcAft>
                <a:spcPts val="0"/>
              </a:spcAft>
              <a:buSzPts val="1400"/>
              <a:buNone/>
            </a:pPr>
            <a:r>
              <a:rPr lang="en-US"/>
              <a:t>           &lt;div class="d-flex justify-content-evenly align-items-center"&gt;</a:t>
            </a:r>
            <a:endParaRPr/>
          </a:p>
          <a:p>
            <a:pPr marL="0" lvl="0" indent="0" algn="l" rtl="0">
              <a:lnSpc>
                <a:spcPct val="100000"/>
              </a:lnSpc>
              <a:spcBef>
                <a:spcPts val="0"/>
              </a:spcBef>
              <a:spcAft>
                <a:spcPts val="0"/>
              </a:spcAft>
              <a:buSzPts val="1400"/>
              <a:buNone/>
            </a:pPr>
            <a:r>
              <a:rPr lang="en-US"/>
              <a:t>             &lt;button type="button" class="btn btn-sm btn-dark mr-2"&gt;</a:t>
            </a:r>
            <a:endParaRPr/>
          </a:p>
          <a:p>
            <a:pPr marL="0" lvl="0" indent="0" algn="l" rtl="0">
              <a:lnSpc>
                <a:spcPct val="100000"/>
              </a:lnSpc>
              <a:spcBef>
                <a:spcPts val="0"/>
              </a:spcBef>
              <a:spcAft>
                <a:spcPts val="0"/>
              </a:spcAft>
              <a:buSzPts val="1400"/>
              <a:buNone/>
            </a:pPr>
            <a:r>
              <a:rPr lang="en-US"/>
              <a:t>               Buy Now</a:t>
            </a:r>
            <a:endParaRPr/>
          </a:p>
          <a:p>
            <a:pPr marL="0" lvl="0" indent="0" algn="l" rtl="0">
              <a:lnSpc>
                <a:spcPct val="100000"/>
              </a:lnSpc>
              <a:spcBef>
                <a:spcPts val="0"/>
              </a:spcBef>
              <a:spcAft>
                <a:spcPts val="0"/>
              </a:spcAft>
              <a:buSzPts val="1400"/>
              <a:buNone/>
            </a:pPr>
            <a:r>
              <a:rPr lang="en-US"/>
              <a:t>             &lt;/button&gt;</a:t>
            </a:r>
            <a:endParaRPr/>
          </a:p>
          <a:p>
            <a:pPr marL="0" lvl="0" indent="0" algn="l" rtl="0">
              <a:lnSpc>
                <a:spcPct val="100000"/>
              </a:lnSpc>
              <a:spcBef>
                <a:spcPts val="0"/>
              </a:spcBef>
              <a:spcAft>
                <a:spcPts val="0"/>
              </a:spcAft>
              <a:buSzPts val="1400"/>
              <a:buNone/>
            </a:pPr>
            <a:r>
              <a:rPr lang="en-US"/>
              <a:t>             &lt;button type="button" class="btn btn-sm btn-dark mr-2" (click)="db.addProductToList(product['productId'], true)"&gt;</a:t>
            </a:r>
            <a:endParaRPr/>
          </a:p>
          <a:p>
            <a:pPr marL="0" lvl="0" indent="0" algn="l" rtl="0">
              <a:lnSpc>
                <a:spcPct val="100000"/>
              </a:lnSpc>
              <a:spcBef>
                <a:spcPts val="0"/>
              </a:spcBef>
              <a:spcAft>
                <a:spcPts val="0"/>
              </a:spcAft>
              <a:buSzPts val="1400"/>
              <a:buNone/>
            </a:pPr>
            <a:r>
              <a:rPr lang="en-US"/>
              <a:t>               Add to Cart</a:t>
            </a:r>
            <a:endParaRPr/>
          </a:p>
          <a:p>
            <a:pPr marL="0" lvl="0" indent="0" algn="l" rtl="0">
              <a:lnSpc>
                <a:spcPct val="100000"/>
              </a:lnSpc>
              <a:spcBef>
                <a:spcPts val="0"/>
              </a:spcBef>
              <a:spcAft>
                <a:spcPts val="0"/>
              </a:spcAft>
              <a:buSzPts val="1400"/>
              <a:buNone/>
            </a:pPr>
            <a:r>
              <a:rPr lang="en-US"/>
              <a:t>             &lt;/button&gt;</a:t>
            </a:r>
            <a:endParaRPr/>
          </a:p>
          <a:p>
            <a:pPr marL="0" lvl="0" indent="0" algn="l" rtl="0">
              <a:lnSpc>
                <a:spcPct val="100000"/>
              </a:lnSpc>
              <a:spcBef>
                <a:spcPts val="0"/>
              </a:spcBef>
              <a:spcAft>
                <a:spcPts val="0"/>
              </a:spcAft>
              <a:buSzPts val="1400"/>
              <a:buNone/>
            </a:pPr>
            <a:r>
              <a:rPr lang="en-US"/>
              <a:t>             &lt;button type="button" class="btn btn-sm btn-dark" (click)="db.addProductToList(product['productId'], false)"&gt;</a:t>
            </a:r>
            <a:endParaRPr/>
          </a:p>
          <a:p>
            <a:pPr marL="0" lvl="0" indent="0" algn="l" rtl="0">
              <a:lnSpc>
                <a:spcPct val="100000"/>
              </a:lnSpc>
              <a:spcBef>
                <a:spcPts val="0"/>
              </a:spcBef>
              <a:spcAft>
                <a:spcPts val="0"/>
              </a:spcAft>
              <a:buSzPts val="1400"/>
              <a:buNone/>
            </a:pPr>
            <a:r>
              <a:rPr lang="en-US"/>
              <a:t>               Add to Whishlist</a:t>
            </a:r>
            <a:endParaRPr/>
          </a:p>
          <a:p>
            <a:pPr marL="0" lvl="0" indent="0" algn="l" rtl="0">
              <a:lnSpc>
                <a:spcPct val="100000"/>
              </a:lnSpc>
              <a:spcBef>
                <a:spcPts val="0"/>
              </a:spcBef>
              <a:spcAft>
                <a:spcPts val="0"/>
              </a:spcAft>
              <a:buSzPts val="1400"/>
              <a:buNone/>
            </a:pPr>
            <a:r>
              <a:rPr lang="en-US"/>
              <a:t>             &lt;/button&gt;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&lt;/ng-container&gt;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p:txBody>
      </p:sp>
      <p:sp>
        <p:nvSpPr>
          <p:cNvPr id="681" name="Google Shape;68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component displays the list of product categories on the UI using the DB Service getCategories method, which makes the  Java back-end HTTP request internally.</a:t>
            </a:r>
            <a:endParaRPr/>
          </a:p>
        </p:txBody>
      </p:sp>
      <p:sp>
        <p:nvSpPr>
          <p:cNvPr id="692" name="Google Shape;69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r>
              <a:rPr lang="en-US"/>
              <a:t>&lt;div class="d-flex align-items-center"&gt;</a:t>
            </a:r>
            <a:endParaRPr/>
          </a:p>
          <a:p>
            <a:pPr marL="0" lvl="0" indent="0" algn="l" rtl="0">
              <a:lnSpc>
                <a:spcPct val="100000"/>
              </a:lnSpc>
              <a:spcBef>
                <a:spcPts val="0"/>
              </a:spcBef>
              <a:spcAft>
                <a:spcPts val="0"/>
              </a:spcAft>
              <a:buSzPts val="1400"/>
              <a:buNone/>
            </a:pPr>
            <a:r>
              <a:rPr lang="en-US"/>
              <a:t>             &lt;button *ngFor="let category of categories; index as idx" class="btn btn-sm mb-2 mr-2" [ngClass]="{</a:t>
            </a:r>
            <a:endParaRPr/>
          </a:p>
          <a:p>
            <a:pPr marL="0" lvl="0" indent="0" algn="l" rtl="0">
              <a:lnSpc>
                <a:spcPct val="100000"/>
              </a:lnSpc>
              <a:spcBef>
                <a:spcPts val="0"/>
              </a:spcBef>
              <a:spcAft>
                <a:spcPts val="0"/>
              </a:spcAft>
              <a:buSzPts val="1400"/>
              <a:buNone/>
            </a:pPr>
            <a:r>
              <a:rPr lang="en-US"/>
              <a:t>               'btn-dark': selectedCategoryIdx === idx,</a:t>
            </a:r>
            <a:endParaRPr/>
          </a:p>
          <a:p>
            <a:pPr marL="0" lvl="0" indent="0" algn="l" rtl="0">
              <a:lnSpc>
                <a:spcPct val="100000"/>
              </a:lnSpc>
              <a:spcBef>
                <a:spcPts val="0"/>
              </a:spcBef>
              <a:spcAft>
                <a:spcPts val="0"/>
              </a:spcAft>
              <a:buSzPts val="1400"/>
              <a:buNone/>
            </a:pPr>
            <a:r>
              <a:rPr lang="en-US"/>
              <a:t>               'btn-outline-dark': selectedCategoryIdx !== idx</a:t>
            </a:r>
            <a:endParaRPr/>
          </a:p>
          <a:p>
            <a:pPr marL="0" lvl="0" indent="0" algn="l" rtl="0">
              <a:lnSpc>
                <a:spcPct val="100000"/>
              </a:lnSpc>
              <a:spcBef>
                <a:spcPts val="0"/>
              </a:spcBef>
              <a:spcAft>
                <a:spcPts val="0"/>
              </a:spcAft>
              <a:buSzPts val="1400"/>
              <a:buNone/>
            </a:pPr>
            <a:r>
              <a:rPr lang="en-US"/>
              <a:t>             }" (click)="filtersProductsBasedCategory(category.categoryId, idx)"&gt;</a:t>
            </a:r>
            <a:endParaRPr/>
          </a:p>
          <a:p>
            <a:pPr marL="0" lvl="0" indent="0" algn="l" rtl="0">
              <a:lnSpc>
                <a:spcPct val="100000"/>
              </a:lnSpc>
              <a:spcBef>
                <a:spcPts val="0"/>
              </a:spcBef>
              <a:spcAft>
                <a:spcPts val="0"/>
              </a:spcAft>
              <a:buSzPts val="1400"/>
              <a:buNone/>
            </a:pPr>
            <a:r>
              <a:rPr lang="en-US"/>
              <a:t>               {{ category?.categoryName || "" }}</a:t>
            </a:r>
            <a:endParaRPr/>
          </a:p>
          <a:p>
            <a:pPr marL="0" lvl="0" indent="0" algn="l" rtl="0">
              <a:lnSpc>
                <a:spcPct val="100000"/>
              </a:lnSpc>
              <a:spcBef>
                <a:spcPts val="0"/>
              </a:spcBef>
              <a:spcAft>
                <a:spcPts val="0"/>
              </a:spcAft>
              <a:buSzPts val="1400"/>
              <a:buNone/>
            </a:pPr>
            <a:r>
              <a:rPr lang="en-US"/>
              <a:t>             &lt;/button&gt;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endParaRPr/>
          </a:p>
        </p:txBody>
      </p:sp>
      <p:sp>
        <p:nvSpPr>
          <p:cNvPr id="701" name="Google Shape;70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component displays the list of product as per the filters on the UI.</a:t>
            </a:r>
            <a:endParaRPr/>
          </a:p>
        </p:txBody>
      </p:sp>
      <p:sp>
        <p:nvSpPr>
          <p:cNvPr id="712" name="Google Shape;712;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&lt;div class="d-flex flex-column justify-content-end align-items-end" style="height: 100%;"&gt;</a:t>
            </a:r>
            <a:endParaRPr/>
          </a:p>
          <a:p>
            <a:pPr marL="0" lvl="0" indent="0" algn="l" rtl="0">
              <a:lnSpc>
                <a:spcPct val="100000"/>
              </a:lnSpc>
              <a:spcBef>
                <a:spcPts val="0"/>
              </a:spcBef>
              <a:spcAft>
                <a:spcPts val="0"/>
              </a:spcAft>
              <a:buSzPts val="1400"/>
              <a:buNone/>
            </a:pPr>
            <a:r>
              <a:rPr lang="en-US"/>
              <a:t>           &lt;div ngbDropdown&gt;</a:t>
            </a:r>
            <a:endParaRPr/>
          </a:p>
          <a:p>
            <a:pPr marL="0" lvl="0" indent="0" algn="l" rtl="0">
              <a:lnSpc>
                <a:spcPct val="100000"/>
              </a:lnSpc>
              <a:spcBef>
                <a:spcPts val="0"/>
              </a:spcBef>
              <a:spcAft>
                <a:spcPts val="0"/>
              </a:spcAft>
              <a:buSzPts val="1400"/>
              <a:buNone/>
            </a:pPr>
            <a:r>
              <a:rPr lang="en-US"/>
              <a:t>             &lt;button class="btn btn-sm btn-outline-dark mb-2" id="dropdownBasic1" ngbDropdownToggle&gt;Sort Items&lt;/button&gt;</a:t>
            </a:r>
            <a:endParaRPr/>
          </a:p>
          <a:p>
            <a:pPr marL="0" lvl="0" indent="0" algn="l" rtl="0">
              <a:lnSpc>
                <a:spcPct val="100000"/>
              </a:lnSpc>
              <a:spcBef>
                <a:spcPts val="0"/>
              </a:spcBef>
              <a:spcAft>
                <a:spcPts val="0"/>
              </a:spcAft>
              <a:buSzPts val="1400"/>
              <a:buNone/>
            </a:pPr>
            <a:r>
              <a:rPr lang="en-US"/>
              <a:t>             &lt;div ngbDropdownMenu aria-labelledby="dropdownBasic1"&gt;</a:t>
            </a:r>
            <a:endParaRPr/>
          </a:p>
          <a:p>
            <a:pPr marL="0" lvl="0" indent="0" algn="l" rtl="0">
              <a:lnSpc>
                <a:spcPct val="100000"/>
              </a:lnSpc>
              <a:spcBef>
                <a:spcPts val="0"/>
              </a:spcBef>
              <a:spcAft>
                <a:spcPts val="0"/>
              </a:spcAft>
              <a:buSzPts val="1400"/>
              <a:buNone/>
            </a:pPr>
            <a:r>
              <a:rPr lang="en-US"/>
              <a:t>               &lt;button ngbDropdownItem&gt;By Price [Lowest to Highest]&lt;/button&gt;</a:t>
            </a:r>
            <a:endParaRPr/>
          </a:p>
          <a:p>
            <a:pPr marL="0" lvl="0" indent="0" algn="l" rtl="0">
              <a:lnSpc>
                <a:spcPct val="100000"/>
              </a:lnSpc>
              <a:spcBef>
                <a:spcPts val="0"/>
              </a:spcBef>
              <a:spcAft>
                <a:spcPts val="0"/>
              </a:spcAft>
              <a:buSzPts val="1400"/>
              <a:buNone/>
            </a:pPr>
            <a:r>
              <a:rPr lang="en-US"/>
              <a:t>               &lt;button ngbDropdownItem&gt;By Price [Highest to Lowest]&lt;/button&gt;</a:t>
            </a:r>
            <a:endParaRPr/>
          </a:p>
          <a:p>
            <a:pPr marL="0" lvl="0" indent="0" algn="l" rtl="0">
              <a:lnSpc>
                <a:spcPct val="100000"/>
              </a:lnSpc>
              <a:spcBef>
                <a:spcPts val="0"/>
              </a:spcBef>
              <a:spcAft>
                <a:spcPts val="0"/>
              </a:spcAft>
              <a:buSzPts val="1400"/>
              <a:buNone/>
            </a:pPr>
            <a:r>
              <a:rPr lang="en-US"/>
              <a:t>               &lt;button ngbDropdownItem&gt;By Rating&lt;/button&gt;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720" name="Google Shape;720;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The DB Service getUserWishlist method performs HTTP Client Request to Wishlist Service Endpoint in the Java back end to fetch all products wish listed by the end user</a:t>
            </a:r>
            <a:endParaRPr/>
          </a:p>
          <a:p>
            <a:pPr marL="0" lvl="0" indent="0" algn="l" rtl="0">
              <a:lnSpc>
                <a:spcPct val="100000"/>
              </a:lnSpc>
              <a:spcBef>
                <a:spcPts val="0"/>
              </a:spcBef>
              <a:spcAft>
                <a:spcPts val="0"/>
              </a:spcAft>
              <a:buSzPts val="1400"/>
              <a:buNone/>
            </a:pPr>
            <a:endParaRPr/>
          </a:p>
        </p:txBody>
      </p:sp>
      <p:sp>
        <p:nvSpPr>
          <p:cNvPr id="731" name="Google Shape;73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Wishlist component uses the getUserWishlist method to display all the orders wish listed by users in the admin dashboard.</a:t>
            </a:r>
            <a:endParaRPr/>
          </a:p>
          <a:p>
            <a:pPr marL="0" marR="0" lvl="0" indent="0" algn="l" rtl="0">
              <a:lnSpc>
                <a:spcPct val="100000"/>
              </a:lnSpc>
              <a:spcBef>
                <a:spcPts val="0"/>
              </a:spcBef>
              <a:spcAft>
                <a:spcPts val="0"/>
              </a:spcAft>
              <a:buClr>
                <a:srgbClr val="000000"/>
              </a:buClr>
              <a:buSzPts val="1400"/>
              <a:buFont typeface="Arial"/>
              <a:buNone/>
            </a:pPr>
            <a:r>
              <a:rPr lang="en-US" sz="1200">
                <a:solidFill>
                  <a:schemeClr val="lt1"/>
                </a:solidFill>
                <a:latin typeface="Open Sans"/>
                <a:ea typeface="Open Sans"/>
                <a:cs typeface="Open Sans"/>
                <a:sym typeface="Open Sans"/>
              </a:rPr>
              <a:t>Since the order has a state which the admin can update, we will implement the methods in the same component for better management of the code.</a:t>
            </a:r>
            <a:endParaRPr/>
          </a:p>
          <a:p>
            <a:pPr marL="0" lvl="0" indent="0" algn="l" rtl="0">
              <a:lnSpc>
                <a:spcPct val="100000"/>
              </a:lnSpc>
              <a:spcBef>
                <a:spcPts val="0"/>
              </a:spcBef>
              <a:spcAft>
                <a:spcPts val="0"/>
              </a:spcAft>
              <a:buSzPts val="1400"/>
              <a:buNone/>
            </a:pPr>
            <a:endParaRPr/>
          </a:p>
        </p:txBody>
      </p:sp>
      <p:sp>
        <p:nvSpPr>
          <p:cNvPr id="742" name="Google Shape;742;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1" name="Google Shape;75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component displays the list of wish listed products on the UI.</a:t>
            </a:r>
            <a:endParaRPr/>
          </a:p>
          <a:p>
            <a:pPr marL="0" lvl="0" indent="0" algn="l" rtl="0">
              <a:lnSpc>
                <a:spcPct val="100000"/>
              </a:lnSpc>
              <a:spcBef>
                <a:spcPts val="0"/>
              </a:spcBef>
              <a:spcAft>
                <a:spcPts val="0"/>
              </a:spcAft>
              <a:buSzPts val="1400"/>
              <a:buNone/>
            </a:pPr>
            <a:endParaRPr/>
          </a:p>
        </p:txBody>
      </p:sp>
      <p:sp>
        <p:nvSpPr>
          <p:cNvPr id="762" name="Google Shape;762;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&lt;div *ngIf="wishlists.length !== 0"&gt;</a:t>
            </a:r>
            <a:endParaRPr/>
          </a:p>
          <a:p>
            <a:pPr marL="0" lvl="0" indent="0" algn="l" rtl="0">
              <a:lnSpc>
                <a:spcPct val="100000"/>
              </a:lnSpc>
              <a:spcBef>
                <a:spcPts val="0"/>
              </a:spcBef>
              <a:spcAft>
                <a:spcPts val="0"/>
              </a:spcAft>
              <a:buSzPts val="1400"/>
              <a:buNone/>
            </a:pPr>
            <a:r>
              <a:rPr lang="en-US"/>
              <a:t>     &lt;div class="card shadow-sm mb-2" *ngFor="let product of wishlists; index as idx"&gt;</a:t>
            </a:r>
            <a:endParaRPr/>
          </a:p>
          <a:p>
            <a:pPr marL="0" lvl="0" indent="0" algn="l" rtl="0">
              <a:lnSpc>
                <a:spcPct val="100000"/>
              </a:lnSpc>
              <a:spcBef>
                <a:spcPts val="0"/>
              </a:spcBef>
              <a:spcAft>
                <a:spcPts val="0"/>
              </a:spcAft>
              <a:buSzPts val="1400"/>
              <a:buNone/>
            </a:pPr>
            <a:r>
              <a:rPr lang="en-US"/>
              <a:t>       &lt;div class="card-body"&gt;</a:t>
            </a:r>
            <a:endParaRPr/>
          </a:p>
          <a:p>
            <a:pPr marL="0" lvl="0" indent="0" algn="l" rtl="0">
              <a:lnSpc>
                <a:spcPct val="100000"/>
              </a:lnSpc>
              <a:spcBef>
                <a:spcPts val="0"/>
              </a:spcBef>
              <a:spcAft>
                <a:spcPts val="0"/>
              </a:spcAft>
              <a:buSzPts val="1400"/>
              <a:buNone/>
            </a:pPr>
            <a:r>
              <a:rPr lang="en-US"/>
              <a:t>         &lt;div class="row w-100 m-0"&gt;</a:t>
            </a:r>
            <a:endParaRPr/>
          </a:p>
          <a:p>
            <a:pPr marL="0" lvl="0" indent="0" algn="l" rtl="0">
              <a:lnSpc>
                <a:spcPct val="100000"/>
              </a:lnSpc>
              <a:spcBef>
                <a:spcPts val="0"/>
              </a:spcBef>
              <a:spcAft>
                <a:spcPts val="0"/>
              </a:spcAft>
              <a:buSzPts val="1400"/>
              <a:buNone/>
            </a:pPr>
            <a:r>
              <a:rPr lang="en-US"/>
              <a:t>           &lt;div class="col-12 col-sm-2 d-flex justify-content-center align-items-center"&gt;</a:t>
            </a:r>
            <a:endParaRPr/>
          </a:p>
          <a:p>
            <a:pPr marL="0" lvl="0" indent="0" algn="l" rtl="0">
              <a:lnSpc>
                <a:spcPct val="100000"/>
              </a:lnSpc>
              <a:spcBef>
                <a:spcPts val="0"/>
              </a:spcBef>
              <a:spcAft>
                <a:spcPts val="0"/>
              </a:spcAft>
              <a:buSzPts val="1400"/>
              <a:buNone/>
            </a:pPr>
            <a:r>
              <a:rPr lang="en-US"/>
              <a:t>             &lt;img [src]="product['images'][product['thumbnailImage']] || './../../../assets/noImage.jpg'" [alt]="product['productTitle']" class="img-fluid" width="128px" height="128px"&gt;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 class="col-12 col-sm-10 mt-2 mt-sm-0"&gt;</a:t>
            </a:r>
            <a:endParaRPr/>
          </a:p>
          <a:p>
            <a:pPr marL="0" lvl="0" indent="0" algn="l" rtl="0">
              <a:lnSpc>
                <a:spcPct val="100000"/>
              </a:lnSpc>
              <a:spcBef>
                <a:spcPts val="0"/>
              </a:spcBef>
              <a:spcAft>
                <a:spcPts val="0"/>
              </a:spcAft>
              <a:buSzPts val="1400"/>
              <a:buNone/>
            </a:pPr>
            <a:r>
              <a:rPr lang="en-US"/>
              <a:t>             &lt;div class="d-flex flex-column"&gt;</a:t>
            </a:r>
            <a:endParaRPr/>
          </a:p>
          <a:p>
            <a:pPr marL="0" lvl="0" indent="0" algn="l" rtl="0">
              <a:lnSpc>
                <a:spcPct val="100000"/>
              </a:lnSpc>
              <a:spcBef>
                <a:spcPts val="0"/>
              </a:spcBef>
              <a:spcAft>
                <a:spcPts val="0"/>
              </a:spcAft>
              <a:buSzPts val="1400"/>
              <a:buNone/>
            </a:pPr>
            <a:r>
              <a:rPr lang="en-US"/>
              <a:t>               &lt;h5 class="m-0 font-weight-bold card-title mb-1"&gt;</a:t>
            </a:r>
            <a:endParaRPr/>
          </a:p>
          <a:p>
            <a:pPr marL="0" lvl="0" indent="0" algn="l" rtl="0">
              <a:lnSpc>
                <a:spcPct val="100000"/>
              </a:lnSpc>
              <a:spcBef>
                <a:spcPts val="0"/>
              </a:spcBef>
              <a:spcAft>
                <a:spcPts val="0"/>
              </a:spcAft>
              <a:buSzPts val="1400"/>
              <a:buNone/>
            </a:pPr>
            <a:r>
              <a:rPr lang="en-US"/>
              <a:t>                 {{ product["productTitle"] }}</a:t>
            </a:r>
            <a:endParaRPr/>
          </a:p>
          <a:p>
            <a:pPr marL="0" lvl="0" indent="0" algn="l" rtl="0">
              <a:lnSpc>
                <a:spcPct val="100000"/>
              </a:lnSpc>
              <a:spcBef>
                <a:spcPts val="0"/>
              </a:spcBef>
              <a:spcAft>
                <a:spcPts val="0"/>
              </a:spcAft>
              <a:buSzPts val="1400"/>
              <a:buNone/>
            </a:pPr>
            <a:r>
              <a:rPr lang="en-US"/>
              <a:t>               &lt;/h5&gt;</a:t>
            </a:r>
            <a:endParaRPr/>
          </a:p>
          <a:p>
            <a:pPr marL="0" lvl="0" indent="0" algn="l" rtl="0">
              <a:lnSpc>
                <a:spcPct val="100000"/>
              </a:lnSpc>
              <a:spcBef>
                <a:spcPts val="0"/>
              </a:spcBef>
              <a:spcAft>
                <a:spcPts val="0"/>
              </a:spcAft>
              <a:buSzPts val="1400"/>
              <a:buNone/>
            </a:pPr>
            <a:r>
              <a:rPr lang="en-US"/>
              <a:t>               &lt;p class="card-text text-limit m-0 mb-1"&gt;</a:t>
            </a:r>
            <a:endParaRPr/>
          </a:p>
          <a:p>
            <a:pPr marL="0" lvl="0" indent="0" algn="l" rtl="0">
              <a:lnSpc>
                <a:spcPct val="100000"/>
              </a:lnSpc>
              <a:spcBef>
                <a:spcPts val="0"/>
              </a:spcBef>
              <a:spcAft>
                <a:spcPts val="0"/>
              </a:spcAft>
              <a:buSzPts val="1400"/>
              <a:buNone/>
            </a:pPr>
            <a:r>
              <a:rPr lang="en-US"/>
              <a:t>                 {{ product["productDescription"] }}</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m-0 mb-3"&gt;</a:t>
            </a:r>
            <a:endParaRPr/>
          </a:p>
          <a:p>
            <a:pPr marL="0" lvl="0" indent="0" algn="l" rtl="0">
              <a:lnSpc>
                <a:spcPct val="100000"/>
              </a:lnSpc>
              <a:spcBef>
                <a:spcPts val="0"/>
              </a:spcBef>
              <a:spcAft>
                <a:spcPts val="0"/>
              </a:spcAft>
              <a:buSzPts val="1400"/>
              <a:buNone/>
            </a:pPr>
            <a:r>
              <a:rPr lang="en-US"/>
              <a:t>                 &lt;span class="text-muted mr-2"&gt;Price:&lt;/span&gt;</a:t>
            </a:r>
            <a:endParaRPr/>
          </a:p>
          <a:p>
            <a:pPr marL="0" lvl="0" indent="0" algn="l" rtl="0">
              <a:lnSpc>
                <a:spcPct val="100000"/>
              </a:lnSpc>
              <a:spcBef>
                <a:spcPts val="0"/>
              </a:spcBef>
              <a:spcAft>
                <a:spcPts val="0"/>
              </a:spcAft>
              <a:buSzPts val="1400"/>
              <a:buNone/>
            </a:pPr>
            <a:r>
              <a:rPr lang="en-US"/>
              <a:t>                 &lt;span class="font-weight-bold"&gt;{{ product["price"] | currency:'INR':'symbol'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&lt;div class="d-flex align-items-center"&gt;</a:t>
            </a:r>
            <a:endParaRPr/>
          </a:p>
          <a:p>
            <a:pPr marL="0" lvl="0" indent="0" algn="l" rtl="0">
              <a:lnSpc>
                <a:spcPct val="100000"/>
              </a:lnSpc>
              <a:spcBef>
                <a:spcPts val="0"/>
              </a:spcBef>
              <a:spcAft>
                <a:spcPts val="0"/>
              </a:spcAft>
              <a:buSzPts val="1400"/>
              <a:buNone/>
            </a:pPr>
            <a:r>
              <a:rPr lang="en-US"/>
              <a:t>                 &lt;button type="button" class="btn btn-sm btn-dark mr-2" (mousedown)="db.moveProduct(product, false)"&gt;Add to Cart&lt;/button&gt;</a:t>
            </a:r>
            <a:endParaRPr/>
          </a:p>
          <a:p>
            <a:pPr marL="0" lvl="0" indent="0" algn="l" rtl="0">
              <a:lnSpc>
                <a:spcPct val="100000"/>
              </a:lnSpc>
              <a:spcBef>
                <a:spcPts val="0"/>
              </a:spcBef>
              <a:spcAft>
                <a:spcPts val="0"/>
              </a:spcAft>
              <a:buSzPts val="1400"/>
              <a:buNone/>
            </a:pPr>
            <a:r>
              <a:rPr lang="en-US"/>
              <a:t>                 &lt;button class="btn btn-sm btn-danger" (mousedown)="removeItem(product['wishListId'])"&gt;Remove&lt;/button&gt;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p:txBody>
      </p:sp>
      <p:sp>
        <p:nvSpPr>
          <p:cNvPr id="771" name="Google Shape;77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&lt;div *ngIf="wishlists.length !== 0"&gt;</a:t>
            </a:r>
            <a:endParaRPr/>
          </a:p>
          <a:p>
            <a:pPr marL="0" lvl="0" indent="0" algn="l" rtl="0">
              <a:lnSpc>
                <a:spcPct val="100000"/>
              </a:lnSpc>
              <a:spcBef>
                <a:spcPts val="0"/>
              </a:spcBef>
              <a:spcAft>
                <a:spcPts val="0"/>
              </a:spcAft>
              <a:buSzPts val="1400"/>
              <a:buNone/>
            </a:pPr>
            <a:r>
              <a:rPr lang="en-US"/>
              <a:t>     &lt;div class="card shadow-sm mb-2" *ngFor="let product of wishlists; index as idx"&gt;</a:t>
            </a:r>
            <a:endParaRPr/>
          </a:p>
          <a:p>
            <a:pPr marL="0" lvl="0" indent="0" algn="l" rtl="0">
              <a:lnSpc>
                <a:spcPct val="100000"/>
              </a:lnSpc>
              <a:spcBef>
                <a:spcPts val="0"/>
              </a:spcBef>
              <a:spcAft>
                <a:spcPts val="0"/>
              </a:spcAft>
              <a:buSzPts val="1400"/>
              <a:buNone/>
            </a:pPr>
            <a:r>
              <a:rPr lang="en-US"/>
              <a:t>       &lt;div class="card-body"&gt;</a:t>
            </a:r>
            <a:endParaRPr/>
          </a:p>
          <a:p>
            <a:pPr marL="0" lvl="0" indent="0" algn="l" rtl="0">
              <a:lnSpc>
                <a:spcPct val="100000"/>
              </a:lnSpc>
              <a:spcBef>
                <a:spcPts val="0"/>
              </a:spcBef>
              <a:spcAft>
                <a:spcPts val="0"/>
              </a:spcAft>
              <a:buSzPts val="1400"/>
              <a:buNone/>
            </a:pPr>
            <a:r>
              <a:rPr lang="en-US"/>
              <a:t>         &lt;div class="row w-100 m-0"&gt;</a:t>
            </a:r>
            <a:endParaRPr/>
          </a:p>
          <a:p>
            <a:pPr marL="0" lvl="0" indent="0" algn="l" rtl="0">
              <a:lnSpc>
                <a:spcPct val="100000"/>
              </a:lnSpc>
              <a:spcBef>
                <a:spcPts val="0"/>
              </a:spcBef>
              <a:spcAft>
                <a:spcPts val="0"/>
              </a:spcAft>
              <a:buSzPts val="1400"/>
              <a:buNone/>
            </a:pPr>
            <a:r>
              <a:rPr lang="en-US"/>
              <a:t>           &lt;div class="col-12 col-sm-2 d-flex justify-content-center align-items-center"&gt;</a:t>
            </a:r>
            <a:endParaRPr/>
          </a:p>
          <a:p>
            <a:pPr marL="0" lvl="0" indent="0" algn="l" rtl="0">
              <a:lnSpc>
                <a:spcPct val="100000"/>
              </a:lnSpc>
              <a:spcBef>
                <a:spcPts val="0"/>
              </a:spcBef>
              <a:spcAft>
                <a:spcPts val="0"/>
              </a:spcAft>
              <a:buSzPts val="1400"/>
              <a:buNone/>
            </a:pPr>
            <a:r>
              <a:rPr lang="en-US"/>
              <a:t>             &lt;img [src]="product['images'][product['thumbnailImage']] || './../../../assets/noImage.jpg'" [alt]="product['productTitle']" class="img-fluid" width="128px" height="128px"&gt;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 class="col-12 col-sm-10 mt-2 mt-sm-0"&gt;</a:t>
            </a:r>
            <a:endParaRPr/>
          </a:p>
          <a:p>
            <a:pPr marL="0" lvl="0" indent="0" algn="l" rtl="0">
              <a:lnSpc>
                <a:spcPct val="100000"/>
              </a:lnSpc>
              <a:spcBef>
                <a:spcPts val="0"/>
              </a:spcBef>
              <a:spcAft>
                <a:spcPts val="0"/>
              </a:spcAft>
              <a:buSzPts val="1400"/>
              <a:buNone/>
            </a:pPr>
            <a:r>
              <a:rPr lang="en-US"/>
              <a:t>             &lt;div class="d-flex flex-column"&gt;</a:t>
            </a:r>
            <a:endParaRPr/>
          </a:p>
          <a:p>
            <a:pPr marL="0" lvl="0" indent="0" algn="l" rtl="0">
              <a:lnSpc>
                <a:spcPct val="100000"/>
              </a:lnSpc>
              <a:spcBef>
                <a:spcPts val="0"/>
              </a:spcBef>
              <a:spcAft>
                <a:spcPts val="0"/>
              </a:spcAft>
              <a:buSzPts val="1400"/>
              <a:buNone/>
            </a:pPr>
            <a:r>
              <a:rPr lang="en-US"/>
              <a:t>               &lt;h5 class="m-0 font-weight-bold card-title mb-1"&gt;</a:t>
            </a:r>
            <a:endParaRPr/>
          </a:p>
          <a:p>
            <a:pPr marL="0" lvl="0" indent="0" algn="l" rtl="0">
              <a:lnSpc>
                <a:spcPct val="100000"/>
              </a:lnSpc>
              <a:spcBef>
                <a:spcPts val="0"/>
              </a:spcBef>
              <a:spcAft>
                <a:spcPts val="0"/>
              </a:spcAft>
              <a:buSzPts val="1400"/>
              <a:buNone/>
            </a:pPr>
            <a:r>
              <a:rPr lang="en-US"/>
              <a:t>                 {{ product["productTitle"] }}</a:t>
            </a:r>
            <a:endParaRPr/>
          </a:p>
          <a:p>
            <a:pPr marL="0" lvl="0" indent="0" algn="l" rtl="0">
              <a:lnSpc>
                <a:spcPct val="100000"/>
              </a:lnSpc>
              <a:spcBef>
                <a:spcPts val="0"/>
              </a:spcBef>
              <a:spcAft>
                <a:spcPts val="0"/>
              </a:spcAft>
              <a:buSzPts val="1400"/>
              <a:buNone/>
            </a:pPr>
            <a:r>
              <a:rPr lang="en-US"/>
              <a:t>               &lt;/h5&gt;</a:t>
            </a:r>
            <a:endParaRPr/>
          </a:p>
          <a:p>
            <a:pPr marL="0" lvl="0" indent="0" algn="l" rtl="0">
              <a:lnSpc>
                <a:spcPct val="100000"/>
              </a:lnSpc>
              <a:spcBef>
                <a:spcPts val="0"/>
              </a:spcBef>
              <a:spcAft>
                <a:spcPts val="0"/>
              </a:spcAft>
              <a:buSzPts val="1400"/>
              <a:buNone/>
            </a:pPr>
            <a:r>
              <a:rPr lang="en-US"/>
              <a:t>               &lt;p class="card-text text-limit m-0 mb-1"&gt;</a:t>
            </a:r>
            <a:endParaRPr/>
          </a:p>
          <a:p>
            <a:pPr marL="0" lvl="0" indent="0" algn="l" rtl="0">
              <a:lnSpc>
                <a:spcPct val="100000"/>
              </a:lnSpc>
              <a:spcBef>
                <a:spcPts val="0"/>
              </a:spcBef>
              <a:spcAft>
                <a:spcPts val="0"/>
              </a:spcAft>
              <a:buSzPts val="1400"/>
              <a:buNone/>
            </a:pPr>
            <a:r>
              <a:rPr lang="en-US"/>
              <a:t>                 {{ product["productDescription"] }}</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m-0 mb-3"&gt;</a:t>
            </a:r>
            <a:endParaRPr/>
          </a:p>
          <a:p>
            <a:pPr marL="0" lvl="0" indent="0" algn="l" rtl="0">
              <a:lnSpc>
                <a:spcPct val="100000"/>
              </a:lnSpc>
              <a:spcBef>
                <a:spcPts val="0"/>
              </a:spcBef>
              <a:spcAft>
                <a:spcPts val="0"/>
              </a:spcAft>
              <a:buSzPts val="1400"/>
              <a:buNone/>
            </a:pPr>
            <a:r>
              <a:rPr lang="en-US"/>
              <a:t>                 &lt;span class="text-muted mr-2"&gt;Price:&lt;/span&gt;</a:t>
            </a:r>
            <a:endParaRPr/>
          </a:p>
          <a:p>
            <a:pPr marL="0" lvl="0" indent="0" algn="l" rtl="0">
              <a:lnSpc>
                <a:spcPct val="100000"/>
              </a:lnSpc>
              <a:spcBef>
                <a:spcPts val="0"/>
              </a:spcBef>
              <a:spcAft>
                <a:spcPts val="0"/>
              </a:spcAft>
              <a:buSzPts val="1400"/>
              <a:buNone/>
            </a:pPr>
            <a:r>
              <a:rPr lang="en-US"/>
              <a:t>                 &lt;span class="font-weight-bold"&gt;{{ product["price"] | currency:'INR':'symbol'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&lt;div class="d-flex align-items-center"&gt;</a:t>
            </a:r>
            <a:endParaRPr/>
          </a:p>
          <a:p>
            <a:pPr marL="0" lvl="0" indent="0" algn="l" rtl="0">
              <a:lnSpc>
                <a:spcPct val="100000"/>
              </a:lnSpc>
              <a:spcBef>
                <a:spcPts val="0"/>
              </a:spcBef>
              <a:spcAft>
                <a:spcPts val="0"/>
              </a:spcAft>
              <a:buSzPts val="1400"/>
              <a:buNone/>
            </a:pPr>
            <a:r>
              <a:rPr lang="en-US"/>
              <a:t>                 &lt;button type="button" class="btn btn-sm btn-dark mr-2" (mousedown)="db.moveProduct(product, false)"&gt;Add to Cart&lt;/button&gt;</a:t>
            </a:r>
            <a:endParaRPr/>
          </a:p>
          <a:p>
            <a:pPr marL="0" lvl="0" indent="0" algn="l" rtl="0">
              <a:lnSpc>
                <a:spcPct val="100000"/>
              </a:lnSpc>
              <a:spcBef>
                <a:spcPts val="0"/>
              </a:spcBef>
              <a:spcAft>
                <a:spcPts val="0"/>
              </a:spcAft>
              <a:buSzPts val="1400"/>
              <a:buNone/>
            </a:pPr>
            <a:r>
              <a:rPr lang="en-US"/>
              <a:t>                 &lt;button class="btn btn-sm btn-danger" (mousedown)="removeItem(product['wishListId'])"&gt;Remove&lt;/button&gt;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p:txBody>
      </p:sp>
      <p:sp>
        <p:nvSpPr>
          <p:cNvPr id="782" name="Google Shape;782;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DB Service getUserCart method performs HTTP client request to the cart service endpoint in the Java back end to fetch all products available in the cart of user.</a:t>
            </a:r>
            <a:endParaRPr/>
          </a:p>
          <a:p>
            <a:pPr marL="0" lvl="0" indent="0" algn="l" rtl="0">
              <a:lnSpc>
                <a:spcPct val="100000"/>
              </a:lnSpc>
              <a:spcBef>
                <a:spcPts val="0"/>
              </a:spcBef>
              <a:spcAft>
                <a:spcPts val="0"/>
              </a:spcAft>
              <a:buSzPts val="1400"/>
              <a:buNone/>
            </a:pPr>
            <a:endParaRPr/>
          </a:p>
        </p:txBody>
      </p:sp>
      <p:sp>
        <p:nvSpPr>
          <p:cNvPr id="793" name="Google Shape;793;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Shopping Cart Component uses the  add, remove, and calculate methods to manage the products in the cart for a particular user.</a:t>
            </a:r>
            <a:endParaRPr/>
          </a:p>
        </p:txBody>
      </p:sp>
      <p:sp>
        <p:nvSpPr>
          <p:cNvPr id="804" name="Google Shape;804;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component displays the list of products added to the cart on the UI .</a:t>
            </a:r>
            <a:endParaRPr/>
          </a:p>
        </p:txBody>
      </p:sp>
      <p:sp>
        <p:nvSpPr>
          <p:cNvPr id="815" name="Google Shape;815;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&lt;div *ngIf="cartProducts.length !== 0"&gt;</a:t>
            </a:r>
            <a:endParaRPr/>
          </a:p>
          <a:p>
            <a:pPr marL="0" lvl="0" indent="0" algn="l" rtl="0">
              <a:lnSpc>
                <a:spcPct val="100000"/>
              </a:lnSpc>
              <a:spcBef>
                <a:spcPts val="0"/>
              </a:spcBef>
              <a:spcAft>
                <a:spcPts val="0"/>
              </a:spcAft>
              <a:buSzPts val="1400"/>
              <a:buNone/>
            </a:pPr>
            <a:r>
              <a:rPr lang="en-US"/>
              <a:t>     &lt;div class="card shadow-sm mb-2" *ngFor="let product of cartProducts; index as idx"&gt;</a:t>
            </a:r>
            <a:endParaRPr/>
          </a:p>
          <a:p>
            <a:pPr marL="0" lvl="0" indent="0" algn="l" rtl="0">
              <a:lnSpc>
                <a:spcPct val="100000"/>
              </a:lnSpc>
              <a:spcBef>
                <a:spcPts val="0"/>
              </a:spcBef>
              <a:spcAft>
                <a:spcPts val="0"/>
              </a:spcAft>
              <a:buSzPts val="1400"/>
              <a:buNone/>
            </a:pPr>
            <a:r>
              <a:rPr lang="en-US"/>
              <a:t>       &lt;div class="card-body"&gt;</a:t>
            </a:r>
            <a:endParaRPr/>
          </a:p>
          <a:p>
            <a:pPr marL="0" lvl="0" indent="0" algn="l" rtl="0">
              <a:lnSpc>
                <a:spcPct val="100000"/>
              </a:lnSpc>
              <a:spcBef>
                <a:spcPts val="0"/>
              </a:spcBef>
              <a:spcAft>
                <a:spcPts val="0"/>
              </a:spcAft>
              <a:buSzPts val="1400"/>
              <a:buNone/>
            </a:pPr>
            <a:r>
              <a:rPr lang="en-US"/>
              <a:t>         &lt;div class="row w-100 m-0"&gt;</a:t>
            </a:r>
            <a:endParaRPr/>
          </a:p>
          <a:p>
            <a:pPr marL="0" lvl="0" indent="0" algn="l" rtl="0">
              <a:lnSpc>
                <a:spcPct val="100000"/>
              </a:lnSpc>
              <a:spcBef>
                <a:spcPts val="0"/>
              </a:spcBef>
              <a:spcAft>
                <a:spcPts val="0"/>
              </a:spcAft>
              <a:buSzPts val="1400"/>
              <a:buNone/>
            </a:pPr>
            <a:r>
              <a:rPr lang="en-US"/>
              <a:t>           &lt;div class="col-12 col-sm-2 d-flex justify-content-center align-items-center"&gt;</a:t>
            </a:r>
            <a:endParaRPr/>
          </a:p>
          <a:p>
            <a:pPr marL="0" lvl="0" indent="0" algn="l" rtl="0">
              <a:lnSpc>
                <a:spcPct val="100000"/>
              </a:lnSpc>
              <a:spcBef>
                <a:spcPts val="0"/>
              </a:spcBef>
              <a:spcAft>
                <a:spcPts val="0"/>
              </a:spcAft>
              <a:buSzPts val="1400"/>
              <a:buNone/>
            </a:pPr>
            <a:r>
              <a:rPr lang="en-US"/>
              <a:t>             &lt;img [src]="product['images'][product['thumbnailImage']] || './../../../assets/noImage.jpg'" [alt]="product['productTitle']" class="img-fluid" width="128px" height="128px"&gt;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 class="col-12 col-sm-10 mt-2 mt-sm-0"&gt;</a:t>
            </a:r>
            <a:endParaRPr/>
          </a:p>
          <a:p>
            <a:pPr marL="0" lvl="0" indent="0" algn="l" rtl="0">
              <a:lnSpc>
                <a:spcPct val="100000"/>
              </a:lnSpc>
              <a:spcBef>
                <a:spcPts val="0"/>
              </a:spcBef>
              <a:spcAft>
                <a:spcPts val="0"/>
              </a:spcAft>
              <a:buSzPts val="1400"/>
              <a:buNone/>
            </a:pPr>
            <a:r>
              <a:rPr lang="en-US"/>
              <a:t>             &lt;div class="d-flex flex-column"&gt;</a:t>
            </a:r>
            <a:endParaRPr/>
          </a:p>
          <a:p>
            <a:pPr marL="0" lvl="0" indent="0" algn="l" rtl="0">
              <a:lnSpc>
                <a:spcPct val="100000"/>
              </a:lnSpc>
              <a:spcBef>
                <a:spcPts val="0"/>
              </a:spcBef>
              <a:spcAft>
                <a:spcPts val="0"/>
              </a:spcAft>
              <a:buSzPts val="1400"/>
              <a:buNone/>
            </a:pPr>
            <a:r>
              <a:rPr lang="en-US"/>
              <a:t>               &lt;h5 class="m-0 font-weight-bold card-title mb-1"&gt;</a:t>
            </a:r>
            <a:endParaRPr/>
          </a:p>
          <a:p>
            <a:pPr marL="0" lvl="0" indent="0" algn="l" rtl="0">
              <a:lnSpc>
                <a:spcPct val="100000"/>
              </a:lnSpc>
              <a:spcBef>
                <a:spcPts val="0"/>
              </a:spcBef>
              <a:spcAft>
                <a:spcPts val="0"/>
              </a:spcAft>
              <a:buSzPts val="1400"/>
              <a:buNone/>
            </a:pPr>
            <a:r>
              <a:rPr lang="en-US"/>
              <a:t>                 {{ product["productTitle"] }}</a:t>
            </a:r>
            <a:endParaRPr/>
          </a:p>
          <a:p>
            <a:pPr marL="0" lvl="0" indent="0" algn="l" rtl="0">
              <a:lnSpc>
                <a:spcPct val="100000"/>
              </a:lnSpc>
              <a:spcBef>
                <a:spcPts val="0"/>
              </a:spcBef>
              <a:spcAft>
                <a:spcPts val="0"/>
              </a:spcAft>
              <a:buSzPts val="1400"/>
              <a:buNone/>
            </a:pPr>
            <a:r>
              <a:rPr lang="en-US"/>
              <a:t>               &lt;/h5&gt;</a:t>
            </a:r>
            <a:endParaRPr/>
          </a:p>
          <a:p>
            <a:pPr marL="0" lvl="0" indent="0" algn="l" rtl="0">
              <a:lnSpc>
                <a:spcPct val="100000"/>
              </a:lnSpc>
              <a:spcBef>
                <a:spcPts val="0"/>
              </a:spcBef>
              <a:spcAft>
                <a:spcPts val="0"/>
              </a:spcAft>
              <a:buSzPts val="1400"/>
              <a:buNone/>
            </a:pPr>
            <a:r>
              <a:rPr lang="en-US"/>
              <a:t>               &lt;p class="card-text text-limit m-0 mb-1"&gt;</a:t>
            </a:r>
            <a:endParaRPr/>
          </a:p>
          <a:p>
            <a:pPr marL="0" lvl="0" indent="0" algn="l" rtl="0">
              <a:lnSpc>
                <a:spcPct val="100000"/>
              </a:lnSpc>
              <a:spcBef>
                <a:spcPts val="0"/>
              </a:spcBef>
              <a:spcAft>
                <a:spcPts val="0"/>
              </a:spcAft>
              <a:buSzPts val="1400"/>
              <a:buNone/>
            </a:pPr>
            <a:r>
              <a:rPr lang="en-US"/>
              <a:t>                 {{ product["productDescription"] }}</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m-0 mb-1"&gt;</a:t>
            </a:r>
            <a:endParaRPr/>
          </a:p>
          <a:p>
            <a:pPr marL="0" lvl="0" indent="0" algn="l" rtl="0">
              <a:lnSpc>
                <a:spcPct val="100000"/>
              </a:lnSpc>
              <a:spcBef>
                <a:spcPts val="0"/>
              </a:spcBef>
              <a:spcAft>
                <a:spcPts val="0"/>
              </a:spcAft>
              <a:buSzPts val="1400"/>
              <a:buNone/>
            </a:pPr>
            <a:r>
              <a:rPr lang="en-US"/>
              <a:t>                 &lt;span class="text-muted mr-2"&gt;Qty. :&lt;/span&gt;</a:t>
            </a:r>
            <a:endParaRPr/>
          </a:p>
          <a:p>
            <a:pPr marL="0" lvl="0" indent="0" algn="l" rtl="0">
              <a:lnSpc>
                <a:spcPct val="100000"/>
              </a:lnSpc>
              <a:spcBef>
                <a:spcPts val="0"/>
              </a:spcBef>
              <a:spcAft>
                <a:spcPts val="0"/>
              </a:spcAft>
              <a:buSzPts val="1400"/>
              <a:buNone/>
            </a:pPr>
            <a:r>
              <a:rPr lang="en-US"/>
              <a:t>                 &lt;span class="font-weight-bold mr-2"&gt;{{ product["quantity"]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m-0 mb-3"&gt;</a:t>
            </a:r>
            <a:endParaRPr/>
          </a:p>
          <a:p>
            <a:pPr marL="0" lvl="0" indent="0" algn="l" rtl="0">
              <a:lnSpc>
                <a:spcPct val="100000"/>
              </a:lnSpc>
              <a:spcBef>
                <a:spcPts val="0"/>
              </a:spcBef>
              <a:spcAft>
                <a:spcPts val="0"/>
              </a:spcAft>
              <a:buSzPts val="1400"/>
              <a:buNone/>
            </a:pPr>
            <a:r>
              <a:rPr lang="en-US"/>
              <a:t>                 &lt;span class="text-muted mr-2"&gt;Price:&lt;/span&gt;</a:t>
            </a:r>
            <a:endParaRPr/>
          </a:p>
          <a:p>
            <a:pPr marL="0" lvl="0" indent="0" algn="l" rtl="0">
              <a:lnSpc>
                <a:spcPct val="100000"/>
              </a:lnSpc>
              <a:spcBef>
                <a:spcPts val="0"/>
              </a:spcBef>
              <a:spcAft>
                <a:spcPts val="0"/>
              </a:spcAft>
              <a:buSzPts val="1400"/>
              <a:buNone/>
            </a:pPr>
            <a:r>
              <a:rPr lang="en-US"/>
              <a:t>                 &lt;span class="font-weight-bold"&gt;{{ product["price"] | currency:'INR':'symbol'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&lt;div class="d-flex align-items-center"&gt;</a:t>
            </a:r>
            <a:endParaRPr/>
          </a:p>
          <a:p>
            <a:pPr marL="0" lvl="0" indent="0" algn="l" rtl="0">
              <a:lnSpc>
                <a:spcPct val="100000"/>
              </a:lnSpc>
              <a:spcBef>
                <a:spcPts val="0"/>
              </a:spcBef>
              <a:spcAft>
                <a:spcPts val="0"/>
              </a:spcAft>
              <a:buSzPts val="1400"/>
              <a:buNone/>
            </a:pPr>
            <a:r>
              <a:rPr lang="en-US"/>
              <a:t>               &lt;button type="button" class="btn btn-sm btn-dark mr-2" (click)="db.moveProduct(product, true)"&gt;Add to Whishlist&lt;/button&gt;</a:t>
            </a:r>
            <a:endParaRPr/>
          </a:p>
          <a:p>
            <a:pPr marL="0" lvl="0" indent="0" algn="l" rtl="0">
              <a:lnSpc>
                <a:spcPct val="100000"/>
              </a:lnSpc>
              <a:spcBef>
                <a:spcPts val="0"/>
              </a:spcBef>
              <a:spcAft>
                <a:spcPts val="0"/>
              </a:spcAft>
              <a:buSzPts val="1400"/>
              <a:buNone/>
            </a:pPr>
            <a:r>
              <a:rPr lang="en-US"/>
              <a:t>               &lt;button type="button" class="btn btn-sm btn-danger" (click)="removeItem(product['cartId'])"&gt;Remove&lt;/button&gt;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24" name="Google Shape;824;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&lt;div *ngIf="cartProducts.length !== 0"&gt;</a:t>
            </a:r>
            <a:endParaRPr/>
          </a:p>
          <a:p>
            <a:pPr marL="0" lvl="0" indent="0" algn="l" rtl="0">
              <a:lnSpc>
                <a:spcPct val="100000"/>
              </a:lnSpc>
              <a:spcBef>
                <a:spcPts val="0"/>
              </a:spcBef>
              <a:spcAft>
                <a:spcPts val="0"/>
              </a:spcAft>
              <a:buSzPts val="1400"/>
              <a:buNone/>
            </a:pPr>
            <a:r>
              <a:rPr lang="en-US"/>
              <a:t>     &lt;div class="card shadow-sm mb-2" *ngFor="let product of cartProducts; index as idx"&gt;</a:t>
            </a:r>
            <a:endParaRPr/>
          </a:p>
          <a:p>
            <a:pPr marL="0" lvl="0" indent="0" algn="l" rtl="0">
              <a:lnSpc>
                <a:spcPct val="100000"/>
              </a:lnSpc>
              <a:spcBef>
                <a:spcPts val="0"/>
              </a:spcBef>
              <a:spcAft>
                <a:spcPts val="0"/>
              </a:spcAft>
              <a:buSzPts val="1400"/>
              <a:buNone/>
            </a:pPr>
            <a:r>
              <a:rPr lang="en-US"/>
              <a:t>       &lt;div class="card-body"&gt;</a:t>
            </a:r>
            <a:endParaRPr/>
          </a:p>
          <a:p>
            <a:pPr marL="0" lvl="0" indent="0" algn="l" rtl="0">
              <a:lnSpc>
                <a:spcPct val="100000"/>
              </a:lnSpc>
              <a:spcBef>
                <a:spcPts val="0"/>
              </a:spcBef>
              <a:spcAft>
                <a:spcPts val="0"/>
              </a:spcAft>
              <a:buSzPts val="1400"/>
              <a:buNone/>
            </a:pPr>
            <a:r>
              <a:rPr lang="en-US"/>
              <a:t>         &lt;div class="row w-100 m-0"&gt;</a:t>
            </a:r>
            <a:endParaRPr/>
          </a:p>
          <a:p>
            <a:pPr marL="0" lvl="0" indent="0" algn="l" rtl="0">
              <a:lnSpc>
                <a:spcPct val="100000"/>
              </a:lnSpc>
              <a:spcBef>
                <a:spcPts val="0"/>
              </a:spcBef>
              <a:spcAft>
                <a:spcPts val="0"/>
              </a:spcAft>
              <a:buSzPts val="1400"/>
              <a:buNone/>
            </a:pPr>
            <a:r>
              <a:rPr lang="en-US"/>
              <a:t>           &lt;div class="col-12 col-sm-2 d-flex justify-content-center align-items-center"&gt;</a:t>
            </a:r>
            <a:endParaRPr/>
          </a:p>
          <a:p>
            <a:pPr marL="0" lvl="0" indent="0" algn="l" rtl="0">
              <a:lnSpc>
                <a:spcPct val="100000"/>
              </a:lnSpc>
              <a:spcBef>
                <a:spcPts val="0"/>
              </a:spcBef>
              <a:spcAft>
                <a:spcPts val="0"/>
              </a:spcAft>
              <a:buSzPts val="1400"/>
              <a:buNone/>
            </a:pPr>
            <a:r>
              <a:rPr lang="en-US"/>
              <a:t>             &lt;img [src]="product['images'][product['thumbnailImage']] || './../../../assets/noImage.jpg'" [alt]="product['productTitle']" class="img-fluid" width="128px" height="128px"&gt;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 class="col-12 col-sm-10 mt-2 mt-sm-0"&gt;</a:t>
            </a:r>
            <a:endParaRPr/>
          </a:p>
          <a:p>
            <a:pPr marL="0" lvl="0" indent="0" algn="l" rtl="0">
              <a:lnSpc>
                <a:spcPct val="100000"/>
              </a:lnSpc>
              <a:spcBef>
                <a:spcPts val="0"/>
              </a:spcBef>
              <a:spcAft>
                <a:spcPts val="0"/>
              </a:spcAft>
              <a:buSzPts val="1400"/>
              <a:buNone/>
            </a:pPr>
            <a:r>
              <a:rPr lang="en-US"/>
              <a:t>             &lt;div class="d-flex flex-column"&gt;</a:t>
            </a:r>
            <a:endParaRPr/>
          </a:p>
          <a:p>
            <a:pPr marL="0" lvl="0" indent="0" algn="l" rtl="0">
              <a:lnSpc>
                <a:spcPct val="100000"/>
              </a:lnSpc>
              <a:spcBef>
                <a:spcPts val="0"/>
              </a:spcBef>
              <a:spcAft>
                <a:spcPts val="0"/>
              </a:spcAft>
              <a:buSzPts val="1400"/>
              <a:buNone/>
            </a:pPr>
            <a:r>
              <a:rPr lang="en-US"/>
              <a:t>               &lt;h5 class="m-0 font-weight-bold card-title mb-1"&gt;</a:t>
            </a:r>
            <a:endParaRPr/>
          </a:p>
          <a:p>
            <a:pPr marL="0" lvl="0" indent="0" algn="l" rtl="0">
              <a:lnSpc>
                <a:spcPct val="100000"/>
              </a:lnSpc>
              <a:spcBef>
                <a:spcPts val="0"/>
              </a:spcBef>
              <a:spcAft>
                <a:spcPts val="0"/>
              </a:spcAft>
              <a:buSzPts val="1400"/>
              <a:buNone/>
            </a:pPr>
            <a:r>
              <a:rPr lang="en-US"/>
              <a:t>                 {{ product["productTitle"] }}</a:t>
            </a:r>
            <a:endParaRPr/>
          </a:p>
          <a:p>
            <a:pPr marL="0" lvl="0" indent="0" algn="l" rtl="0">
              <a:lnSpc>
                <a:spcPct val="100000"/>
              </a:lnSpc>
              <a:spcBef>
                <a:spcPts val="0"/>
              </a:spcBef>
              <a:spcAft>
                <a:spcPts val="0"/>
              </a:spcAft>
              <a:buSzPts val="1400"/>
              <a:buNone/>
            </a:pPr>
            <a:r>
              <a:rPr lang="en-US"/>
              <a:t>               &lt;/h5&gt;</a:t>
            </a:r>
            <a:endParaRPr/>
          </a:p>
          <a:p>
            <a:pPr marL="0" lvl="0" indent="0" algn="l" rtl="0">
              <a:lnSpc>
                <a:spcPct val="100000"/>
              </a:lnSpc>
              <a:spcBef>
                <a:spcPts val="0"/>
              </a:spcBef>
              <a:spcAft>
                <a:spcPts val="0"/>
              </a:spcAft>
              <a:buSzPts val="1400"/>
              <a:buNone/>
            </a:pPr>
            <a:r>
              <a:rPr lang="en-US"/>
              <a:t>               &lt;p class="card-text text-limit m-0 mb-1"&gt;</a:t>
            </a:r>
            <a:endParaRPr/>
          </a:p>
          <a:p>
            <a:pPr marL="0" lvl="0" indent="0" algn="l" rtl="0">
              <a:lnSpc>
                <a:spcPct val="100000"/>
              </a:lnSpc>
              <a:spcBef>
                <a:spcPts val="0"/>
              </a:spcBef>
              <a:spcAft>
                <a:spcPts val="0"/>
              </a:spcAft>
              <a:buSzPts val="1400"/>
              <a:buNone/>
            </a:pPr>
            <a:r>
              <a:rPr lang="en-US"/>
              <a:t>                 {{ product["productDescription"] }}</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m-0 mb-1"&gt;</a:t>
            </a:r>
            <a:endParaRPr/>
          </a:p>
          <a:p>
            <a:pPr marL="0" lvl="0" indent="0" algn="l" rtl="0">
              <a:lnSpc>
                <a:spcPct val="100000"/>
              </a:lnSpc>
              <a:spcBef>
                <a:spcPts val="0"/>
              </a:spcBef>
              <a:spcAft>
                <a:spcPts val="0"/>
              </a:spcAft>
              <a:buSzPts val="1400"/>
              <a:buNone/>
            </a:pPr>
            <a:r>
              <a:rPr lang="en-US"/>
              <a:t>                 &lt;span class="text-muted mr-2"&gt;Qty. :&lt;/span&gt;</a:t>
            </a:r>
            <a:endParaRPr/>
          </a:p>
          <a:p>
            <a:pPr marL="0" lvl="0" indent="0" algn="l" rtl="0">
              <a:lnSpc>
                <a:spcPct val="100000"/>
              </a:lnSpc>
              <a:spcBef>
                <a:spcPts val="0"/>
              </a:spcBef>
              <a:spcAft>
                <a:spcPts val="0"/>
              </a:spcAft>
              <a:buSzPts val="1400"/>
              <a:buNone/>
            </a:pPr>
            <a:r>
              <a:rPr lang="en-US"/>
              <a:t>                 &lt;span class="font-weight-bold mr-2"&gt;{{ product["quantity"]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m-0 mb-3"&gt;</a:t>
            </a:r>
            <a:endParaRPr/>
          </a:p>
          <a:p>
            <a:pPr marL="0" lvl="0" indent="0" algn="l" rtl="0">
              <a:lnSpc>
                <a:spcPct val="100000"/>
              </a:lnSpc>
              <a:spcBef>
                <a:spcPts val="0"/>
              </a:spcBef>
              <a:spcAft>
                <a:spcPts val="0"/>
              </a:spcAft>
              <a:buSzPts val="1400"/>
              <a:buNone/>
            </a:pPr>
            <a:r>
              <a:rPr lang="en-US"/>
              <a:t>                 &lt;span class="text-muted mr-2"&gt;Price:&lt;/span&gt;</a:t>
            </a:r>
            <a:endParaRPr/>
          </a:p>
          <a:p>
            <a:pPr marL="0" lvl="0" indent="0" algn="l" rtl="0">
              <a:lnSpc>
                <a:spcPct val="100000"/>
              </a:lnSpc>
              <a:spcBef>
                <a:spcPts val="0"/>
              </a:spcBef>
              <a:spcAft>
                <a:spcPts val="0"/>
              </a:spcAft>
              <a:buSzPts val="1400"/>
              <a:buNone/>
            </a:pPr>
            <a:r>
              <a:rPr lang="en-US"/>
              <a:t>                 &lt;span class="font-weight-bold"&gt;{{ product["price"] | currency:'INR':'symbol'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&lt;div class="d-flex align-items-center"&gt;</a:t>
            </a:r>
            <a:endParaRPr/>
          </a:p>
          <a:p>
            <a:pPr marL="0" lvl="0" indent="0" algn="l" rtl="0">
              <a:lnSpc>
                <a:spcPct val="100000"/>
              </a:lnSpc>
              <a:spcBef>
                <a:spcPts val="0"/>
              </a:spcBef>
              <a:spcAft>
                <a:spcPts val="0"/>
              </a:spcAft>
              <a:buSzPts val="1400"/>
              <a:buNone/>
            </a:pPr>
            <a:r>
              <a:rPr lang="en-US"/>
              <a:t>               &lt;button type="button" class="btn btn-sm btn-dark mr-2" (click)="db.moveProduct(product, true)"&gt;Add to Whishlist&lt;/button&gt;</a:t>
            </a:r>
            <a:endParaRPr/>
          </a:p>
          <a:p>
            <a:pPr marL="0" lvl="0" indent="0" algn="l" rtl="0">
              <a:lnSpc>
                <a:spcPct val="100000"/>
              </a:lnSpc>
              <a:spcBef>
                <a:spcPts val="0"/>
              </a:spcBef>
              <a:spcAft>
                <a:spcPts val="0"/>
              </a:spcAft>
              <a:buSzPts val="1400"/>
              <a:buNone/>
            </a:pPr>
            <a:r>
              <a:rPr lang="en-US"/>
              <a:t>               &lt;button type="button" class="btn btn-sm btn-danger" (click)="removeItem(product['cartId'])"&gt;Remove&lt;/button&gt;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35" name="Google Shape;835;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Checkout Component shall use the  Http Client Request to place an order for the User to Java back-end service.</a:t>
            </a:r>
            <a:endParaRPr/>
          </a:p>
          <a:p>
            <a:pPr marL="0" lvl="0" indent="0" algn="l" rtl="0">
              <a:lnSpc>
                <a:spcPct val="100000"/>
              </a:lnSpc>
              <a:spcBef>
                <a:spcPts val="0"/>
              </a:spcBef>
              <a:spcAft>
                <a:spcPts val="0"/>
              </a:spcAft>
              <a:buSzPts val="1400"/>
              <a:buNone/>
            </a:pPr>
            <a:r>
              <a:rPr lang="en-US"/>
              <a:t>The order details will be saved in the database.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46" name="Google Shape;846;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0" name="Google Shape;870;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Checkout component displays the order summary and shipping address details to place an order.</a:t>
            </a:r>
            <a:endParaRPr/>
          </a:p>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&lt;div class="card-body"&gt;</a:t>
            </a:r>
            <a:endParaRPr/>
          </a:p>
          <a:p>
            <a:pPr marL="0" lvl="0" indent="0" algn="l" rtl="0">
              <a:lnSpc>
                <a:spcPct val="100000"/>
              </a:lnSpc>
              <a:spcBef>
                <a:spcPts val="0"/>
              </a:spcBef>
              <a:spcAft>
                <a:spcPts val="0"/>
              </a:spcAft>
              <a:buSzPts val="1400"/>
              <a:buNone/>
            </a:pPr>
            <a:r>
              <a:rPr lang="en-US"/>
              <a:t>       &lt;p class="card-text d-flex justify-content-between text-danger"&gt;</a:t>
            </a:r>
            <a:endParaRPr/>
          </a:p>
          <a:p>
            <a:pPr marL="0" lvl="0" indent="0" algn="l" rtl="0">
              <a:lnSpc>
                <a:spcPct val="100000"/>
              </a:lnSpc>
              <a:spcBef>
                <a:spcPts val="0"/>
              </a:spcBef>
              <a:spcAft>
                <a:spcPts val="0"/>
              </a:spcAft>
              <a:buSzPts val="1400"/>
              <a:buNone/>
            </a:pPr>
            <a:r>
              <a:rPr lang="en-US"/>
              <a:t>         &lt;span class="text-muted text-sm"&gt;Order Total&lt;/span&gt;</a:t>
            </a:r>
            <a:endParaRPr/>
          </a:p>
          <a:p>
            <a:pPr marL="0" lvl="0" indent="0" algn="l" rtl="0">
              <a:lnSpc>
                <a:spcPct val="100000"/>
              </a:lnSpc>
              <a:spcBef>
                <a:spcPts val="0"/>
              </a:spcBef>
              <a:spcAft>
                <a:spcPts val="0"/>
              </a:spcAft>
              <a:buSzPts val="1400"/>
              <a:buNone/>
            </a:pPr>
            <a:r>
              <a:rPr lang="en-US"/>
              <a:t>         &lt;span class="font-weight-bold"&gt;{{ totalPrice || 0 | currency:'INR':'symbol'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&lt;/div&gt;</a:t>
            </a:r>
            <a:endParaRPr/>
          </a:p>
          <a:p>
            <a:pPr marL="0" lvl="0" indent="0" algn="l" rtl="0">
              <a:lnSpc>
                <a:spcPct val="100000"/>
              </a:lnSpc>
              <a:spcBef>
                <a:spcPts val="0"/>
              </a:spcBef>
              <a:spcAft>
                <a:spcPts val="0"/>
              </a:spcAft>
              <a:buSzPts val="1400"/>
              <a:buNone/>
            </a:pPr>
            <a:r>
              <a:rPr lang="en-US"/>
              <a:t>   &lt;/div&gt;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p:txBody>
      </p:sp>
      <p:sp>
        <p:nvSpPr>
          <p:cNvPr id="881" name="Google Shape;881;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890" name="Google Shape;890;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DB Service getOrders method performs HTTP client request to the order service endpoint in the Java back end to fetch all orders placed by user. It also will contain methods to place an order for the user.</a:t>
            </a:r>
            <a:endParaRPr/>
          </a:p>
        </p:txBody>
      </p:sp>
      <p:sp>
        <p:nvSpPr>
          <p:cNvPr id="901" name="Google Shape;90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Order Component shall use the  getOrders  method to display all the orders placed by users.</a:t>
            </a:r>
            <a:endParaRPr/>
          </a:p>
          <a:p>
            <a:pPr marL="0" lvl="0" indent="0" algn="l" rtl="0">
              <a:lnSpc>
                <a:spcPct val="100000"/>
              </a:lnSpc>
              <a:spcBef>
                <a:spcPts val="0"/>
              </a:spcBef>
              <a:spcAft>
                <a:spcPts val="0"/>
              </a:spcAft>
              <a:buSzPts val="1400"/>
              <a:buNone/>
            </a:pPr>
            <a:endParaRPr/>
          </a:p>
        </p:txBody>
      </p:sp>
      <p:sp>
        <p:nvSpPr>
          <p:cNvPr id="912" name="Google Shape;912;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Component displays the list of orders placed by the user.</a:t>
            </a:r>
            <a:endParaRPr/>
          </a:p>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&lt;div class="d-flex"&gt;             </a:t>
            </a:r>
            <a:endParaRPr/>
          </a:p>
          <a:p>
            <a:pPr marL="0" lvl="0" indent="0" algn="l" rtl="0">
              <a:lnSpc>
                <a:spcPct val="100000"/>
              </a:lnSpc>
              <a:spcBef>
                <a:spcPts val="0"/>
              </a:spcBef>
              <a:spcAft>
                <a:spcPts val="0"/>
              </a:spcAft>
              <a:buSzPts val="1400"/>
              <a:buNone/>
            </a:pPr>
            <a:r>
              <a:rPr lang="en-US"/>
              <a:t>             &lt;p class="card-text d-flex flex-column mr-4"&gt;</a:t>
            </a:r>
            <a:endParaRPr/>
          </a:p>
          <a:p>
            <a:pPr marL="0" lvl="0" indent="0" algn="l" rtl="0">
              <a:lnSpc>
                <a:spcPct val="100000"/>
              </a:lnSpc>
              <a:spcBef>
                <a:spcPts val="0"/>
              </a:spcBef>
              <a:spcAft>
                <a:spcPts val="0"/>
              </a:spcAft>
              <a:buSzPts val="1400"/>
              <a:buNone/>
            </a:pPr>
            <a:r>
              <a:rPr lang="en-US"/>
              <a:t>               &lt;span class="text-sm"&gt;Order Placed&lt;/span&gt;</a:t>
            </a:r>
            <a:endParaRPr/>
          </a:p>
          <a:p>
            <a:pPr marL="0" lvl="0" indent="0" algn="l" rtl="0">
              <a:lnSpc>
                <a:spcPct val="100000"/>
              </a:lnSpc>
              <a:spcBef>
                <a:spcPts val="0"/>
              </a:spcBef>
              <a:spcAft>
                <a:spcPts val="0"/>
              </a:spcAft>
              <a:buSzPts val="1400"/>
              <a:buNone/>
            </a:pPr>
            <a:r>
              <a:rPr lang="en-US"/>
              <a:t>               &lt;span class="font-weight-bold"&gt;{{ order['orderDate'] | date: 'dd-MM-yyyy hh:mm:ss a'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d-flex flex-column mr-4"&gt;</a:t>
            </a:r>
            <a:endParaRPr/>
          </a:p>
          <a:p>
            <a:pPr marL="0" lvl="0" indent="0" algn="l" rtl="0">
              <a:lnSpc>
                <a:spcPct val="100000"/>
              </a:lnSpc>
              <a:spcBef>
                <a:spcPts val="0"/>
              </a:spcBef>
              <a:spcAft>
                <a:spcPts val="0"/>
              </a:spcAft>
              <a:buSzPts val="1400"/>
              <a:buNone/>
            </a:pPr>
            <a:r>
              <a:rPr lang="en-US"/>
              <a:t>               &lt;span class="text-sm"&gt;Total&lt;/span&gt;</a:t>
            </a:r>
            <a:endParaRPr/>
          </a:p>
          <a:p>
            <a:pPr marL="0" lvl="0" indent="0" algn="l" rtl="0">
              <a:lnSpc>
                <a:spcPct val="100000"/>
              </a:lnSpc>
              <a:spcBef>
                <a:spcPts val="0"/>
              </a:spcBef>
              <a:spcAft>
                <a:spcPts val="0"/>
              </a:spcAft>
              <a:buSzPts val="1400"/>
              <a:buNone/>
            </a:pPr>
            <a:r>
              <a:rPr lang="en-US"/>
              <a:t>               &lt;span class="font-weight-bold"&gt;{{ order['totalAmount'] | currency:'INR':'symbol'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d-flex flex-column flex-grow-1"&gt;</a:t>
            </a:r>
            <a:endParaRPr/>
          </a:p>
          <a:p>
            <a:pPr marL="0" lvl="0" indent="0" algn="l" rtl="0">
              <a:lnSpc>
                <a:spcPct val="100000"/>
              </a:lnSpc>
              <a:spcBef>
                <a:spcPts val="0"/>
              </a:spcBef>
              <a:spcAft>
                <a:spcPts val="0"/>
              </a:spcAft>
              <a:buSzPts val="1400"/>
              <a:buNone/>
            </a:pPr>
            <a:r>
              <a:rPr lang="en-US"/>
              <a:t>               &lt;span class="text-sm"&gt;Ship To&lt;/span&gt;</a:t>
            </a:r>
            <a:endParaRPr/>
          </a:p>
          <a:p>
            <a:pPr marL="0" lvl="0" indent="0" algn="l" rtl="0">
              <a:lnSpc>
                <a:spcPct val="100000"/>
              </a:lnSpc>
              <a:spcBef>
                <a:spcPts val="0"/>
              </a:spcBef>
              <a:spcAft>
                <a:spcPts val="0"/>
              </a:spcAft>
              <a:buSzPts val="1400"/>
              <a:buNone/>
            </a:pPr>
            <a:r>
              <a:rPr lang="en-US"/>
              <a:t>               &lt;span class="font-weight-bold"&gt;{{ order['name']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d-flex flex-column mr-4"&gt;</a:t>
            </a:r>
            <a:endParaRPr/>
          </a:p>
          <a:p>
            <a:pPr marL="0" lvl="0" indent="0" algn="l" rtl="0">
              <a:lnSpc>
                <a:spcPct val="100000"/>
              </a:lnSpc>
              <a:spcBef>
                <a:spcPts val="0"/>
              </a:spcBef>
              <a:spcAft>
                <a:spcPts val="0"/>
              </a:spcAft>
              <a:buSzPts val="1400"/>
              <a:buNone/>
            </a:pPr>
            <a:r>
              <a:rPr lang="en-US"/>
              <a:t>               &lt;span class="text-sm"&gt;Order ID: &lt;strong&gt;#{{ order['orderId'] }}&lt;/strong&gt;&lt;/span&gt;</a:t>
            </a:r>
            <a:endParaRPr/>
          </a:p>
          <a:p>
            <a:pPr marL="0" lvl="0" indent="0" algn="l" rtl="0">
              <a:lnSpc>
                <a:spcPct val="100000"/>
              </a:lnSpc>
              <a:spcBef>
                <a:spcPts val="0"/>
              </a:spcBef>
              <a:spcAft>
                <a:spcPts val="0"/>
              </a:spcAft>
              <a:buSzPts val="1400"/>
              <a:buNone/>
            </a:pPr>
            <a:r>
              <a:rPr lang="en-US"/>
              <a:t>               &lt;a type="button" class="btn btn-link p-0 text-left"&gt;View Order Details&lt;/a&gt;</a:t>
            </a:r>
            <a:endParaRPr/>
          </a:p>
          <a:p>
            <a:pPr marL="0" lvl="0" indent="0" algn="l" rtl="0">
              <a:lnSpc>
                <a:spcPct val="100000"/>
              </a:lnSpc>
              <a:spcBef>
                <a:spcPts val="0"/>
              </a:spcBef>
              <a:spcAft>
                <a:spcPts val="0"/>
              </a:spcAft>
              <a:buSzPts val="1400"/>
              <a:buNone/>
            </a:pPr>
            <a:r>
              <a:rPr lang="en-US"/>
              <a:t>               &lt;!-- &lt;span class="font-weight-bold"&gt;{{ order['totalAmount'] | currency:'INR':'symbol' }}&lt;/span&gt; --&gt;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&lt;/div&gt;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923" name="Google Shape;923;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Snippet for HTML template of the component: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&lt;div class="d-flex"&gt;             </a:t>
            </a:r>
            <a:endParaRPr/>
          </a:p>
          <a:p>
            <a:pPr marL="0" lvl="0" indent="0" algn="l" rtl="0">
              <a:lnSpc>
                <a:spcPct val="100000"/>
              </a:lnSpc>
              <a:spcBef>
                <a:spcPts val="0"/>
              </a:spcBef>
              <a:spcAft>
                <a:spcPts val="0"/>
              </a:spcAft>
              <a:buSzPts val="1400"/>
              <a:buNone/>
            </a:pPr>
            <a:r>
              <a:rPr lang="en-US"/>
              <a:t>             &lt;p class="card-text d-flex flex-column mr-4"&gt;</a:t>
            </a:r>
            <a:endParaRPr/>
          </a:p>
          <a:p>
            <a:pPr marL="0" lvl="0" indent="0" algn="l" rtl="0">
              <a:lnSpc>
                <a:spcPct val="100000"/>
              </a:lnSpc>
              <a:spcBef>
                <a:spcPts val="0"/>
              </a:spcBef>
              <a:spcAft>
                <a:spcPts val="0"/>
              </a:spcAft>
              <a:buSzPts val="1400"/>
              <a:buNone/>
            </a:pPr>
            <a:r>
              <a:rPr lang="en-US"/>
              <a:t>               &lt;span class="text-sm"&gt;Order Placed&lt;/span&gt;</a:t>
            </a:r>
            <a:endParaRPr/>
          </a:p>
          <a:p>
            <a:pPr marL="0" lvl="0" indent="0" algn="l" rtl="0">
              <a:lnSpc>
                <a:spcPct val="100000"/>
              </a:lnSpc>
              <a:spcBef>
                <a:spcPts val="0"/>
              </a:spcBef>
              <a:spcAft>
                <a:spcPts val="0"/>
              </a:spcAft>
              <a:buSzPts val="1400"/>
              <a:buNone/>
            </a:pPr>
            <a:r>
              <a:rPr lang="en-US"/>
              <a:t>               &lt;span class="font-weight-bold"&gt;{{ order['orderDate'] | date: 'dd-MM-yyyy hh:mm:ss a'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d-flex flex-column mr-4"&gt;</a:t>
            </a:r>
            <a:endParaRPr/>
          </a:p>
          <a:p>
            <a:pPr marL="0" lvl="0" indent="0" algn="l" rtl="0">
              <a:lnSpc>
                <a:spcPct val="100000"/>
              </a:lnSpc>
              <a:spcBef>
                <a:spcPts val="0"/>
              </a:spcBef>
              <a:spcAft>
                <a:spcPts val="0"/>
              </a:spcAft>
              <a:buSzPts val="1400"/>
              <a:buNone/>
            </a:pPr>
            <a:r>
              <a:rPr lang="en-US"/>
              <a:t>               &lt;span class="text-sm"&gt;Total&lt;/span&gt;</a:t>
            </a:r>
            <a:endParaRPr/>
          </a:p>
          <a:p>
            <a:pPr marL="0" lvl="0" indent="0" algn="l" rtl="0">
              <a:lnSpc>
                <a:spcPct val="100000"/>
              </a:lnSpc>
              <a:spcBef>
                <a:spcPts val="0"/>
              </a:spcBef>
              <a:spcAft>
                <a:spcPts val="0"/>
              </a:spcAft>
              <a:buSzPts val="1400"/>
              <a:buNone/>
            </a:pPr>
            <a:r>
              <a:rPr lang="en-US"/>
              <a:t>               &lt;span class="font-weight-bold"&gt;{{ order['totalAmount'] | currency:'INR':'symbol'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d-flex flex-column flex-grow-1"&gt;</a:t>
            </a:r>
            <a:endParaRPr/>
          </a:p>
          <a:p>
            <a:pPr marL="0" lvl="0" indent="0" algn="l" rtl="0">
              <a:lnSpc>
                <a:spcPct val="100000"/>
              </a:lnSpc>
              <a:spcBef>
                <a:spcPts val="0"/>
              </a:spcBef>
              <a:spcAft>
                <a:spcPts val="0"/>
              </a:spcAft>
              <a:buSzPts val="1400"/>
              <a:buNone/>
            </a:pPr>
            <a:r>
              <a:rPr lang="en-US"/>
              <a:t>               &lt;span class="text-sm"&gt;Ship To&lt;/span&gt;</a:t>
            </a:r>
            <a:endParaRPr/>
          </a:p>
          <a:p>
            <a:pPr marL="0" lvl="0" indent="0" algn="l" rtl="0">
              <a:lnSpc>
                <a:spcPct val="100000"/>
              </a:lnSpc>
              <a:spcBef>
                <a:spcPts val="0"/>
              </a:spcBef>
              <a:spcAft>
                <a:spcPts val="0"/>
              </a:spcAft>
              <a:buSzPts val="1400"/>
              <a:buNone/>
            </a:pPr>
            <a:r>
              <a:rPr lang="en-US"/>
              <a:t>               &lt;span class="font-weight-bold"&gt;{{ order['name'] }}&lt;/span&gt;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&lt;p class="card-text d-flex flex-column mr-4"&gt;</a:t>
            </a:r>
            <a:endParaRPr/>
          </a:p>
          <a:p>
            <a:pPr marL="0" lvl="0" indent="0" algn="l" rtl="0">
              <a:lnSpc>
                <a:spcPct val="100000"/>
              </a:lnSpc>
              <a:spcBef>
                <a:spcPts val="0"/>
              </a:spcBef>
              <a:spcAft>
                <a:spcPts val="0"/>
              </a:spcAft>
              <a:buSzPts val="1400"/>
              <a:buNone/>
            </a:pPr>
            <a:r>
              <a:rPr lang="en-US"/>
              <a:t>               &lt;span class="text-sm"&gt;Order ID: &lt;strong&gt;#{{ order['orderId'] }}&lt;/strong&gt;&lt;/span&gt;</a:t>
            </a:r>
            <a:endParaRPr/>
          </a:p>
          <a:p>
            <a:pPr marL="0" lvl="0" indent="0" algn="l" rtl="0">
              <a:lnSpc>
                <a:spcPct val="100000"/>
              </a:lnSpc>
              <a:spcBef>
                <a:spcPts val="0"/>
              </a:spcBef>
              <a:spcAft>
                <a:spcPts val="0"/>
              </a:spcAft>
              <a:buSzPts val="1400"/>
              <a:buNone/>
            </a:pPr>
            <a:r>
              <a:rPr lang="en-US"/>
              <a:t>               &lt;a type="button" class="btn btn-link p-0 text-left"&gt;View Order Details&lt;/a&gt;</a:t>
            </a:r>
            <a:endParaRPr/>
          </a:p>
          <a:p>
            <a:pPr marL="0" lvl="0" indent="0" algn="l" rtl="0">
              <a:lnSpc>
                <a:spcPct val="100000"/>
              </a:lnSpc>
              <a:spcBef>
                <a:spcPts val="0"/>
              </a:spcBef>
              <a:spcAft>
                <a:spcPts val="0"/>
              </a:spcAft>
              <a:buSzPts val="1400"/>
              <a:buNone/>
            </a:pPr>
            <a:r>
              <a:rPr lang="en-US"/>
              <a:t>               &lt;!-- &lt;span class="font-weight-bold"&gt;{{ order['totalAmount'] | currency:'INR':'symbol' }}&lt;/span&gt; --&gt;</a:t>
            </a:r>
            <a:endParaRPr/>
          </a:p>
          <a:p>
            <a:pPr marL="0" lvl="0" indent="0" algn="l" rtl="0">
              <a:lnSpc>
                <a:spcPct val="100000"/>
              </a:lnSpc>
              <a:spcBef>
                <a:spcPts val="0"/>
              </a:spcBef>
              <a:spcAft>
                <a:spcPts val="0"/>
              </a:spcAft>
              <a:buSzPts val="1400"/>
              <a:buNone/>
            </a:pPr>
            <a:r>
              <a:rPr lang="en-US"/>
              <a:t>             &lt;/p&gt;</a:t>
            </a:r>
            <a:endParaRPr/>
          </a:p>
          <a:p>
            <a:pPr marL="0" lvl="0" indent="0" algn="l" rtl="0">
              <a:lnSpc>
                <a:spcPct val="100000"/>
              </a:lnSpc>
              <a:spcBef>
                <a:spcPts val="0"/>
              </a:spcBef>
              <a:spcAft>
                <a:spcPts val="0"/>
              </a:spcAft>
              <a:buSzPts val="1400"/>
              <a:buNone/>
            </a:pPr>
            <a:r>
              <a:rPr lang="en-US"/>
              <a:t>           &lt;/div&gt;</a:t>
            </a:r>
            <a:endParaRPr sz="900">
              <a:solidFill>
                <a:srgbClr val="C9D1D9"/>
              </a:solidFill>
              <a:highlight>
                <a:srgbClr val="0D1117"/>
              </a:highlight>
              <a:latin typeface="Courier New"/>
              <a:ea typeface="Courier New"/>
              <a:cs typeface="Courier New"/>
              <a:sym typeface="Courier New"/>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932" name="Google Shape;932;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3" name="Google Shape;943;p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order to make your Angular app interact with the Java back end services, you need your project to be running.</a:t>
            </a:r>
            <a:endParaRPr/>
          </a:p>
          <a:p>
            <a:pPr marL="0" lvl="0" indent="0" algn="l" rtl="0">
              <a:lnSpc>
                <a:spcPct val="100000"/>
              </a:lnSpc>
              <a:spcBef>
                <a:spcPts val="0"/>
              </a:spcBef>
              <a:spcAft>
                <a:spcPts val="0"/>
              </a:spcAft>
              <a:buSzPts val="1400"/>
              <a:buNone/>
            </a:pPr>
            <a:r>
              <a:rPr lang="en-US"/>
              <a:t>Right click on the project and run as Spring Boot app.</a:t>
            </a:r>
            <a:endParaRPr/>
          </a:p>
          <a:p>
            <a:pPr marL="0" lvl="0" indent="0" algn="l" rtl="0">
              <a:lnSpc>
                <a:spcPct val="100000"/>
              </a:lnSpc>
              <a:spcBef>
                <a:spcPts val="0"/>
              </a:spcBef>
              <a:spcAft>
                <a:spcPts val="0"/>
              </a:spcAft>
              <a:buSzPts val="1400"/>
              <a:buNone/>
            </a:pPr>
            <a:r>
              <a:rPr lang="en-US"/>
              <a:t>Or</a:t>
            </a:r>
            <a:endParaRPr/>
          </a:p>
          <a:p>
            <a:pPr marL="0" lvl="0" indent="0" algn="l" rtl="0">
              <a:lnSpc>
                <a:spcPct val="100000"/>
              </a:lnSpc>
              <a:spcBef>
                <a:spcPts val="0"/>
              </a:spcBef>
              <a:spcAft>
                <a:spcPts val="0"/>
              </a:spcAft>
              <a:buSzPts val="1400"/>
              <a:buNone/>
            </a:pPr>
            <a:r>
              <a:rPr lang="en-US"/>
              <a:t>Simply click the run icon and select run as spring boot app.</a:t>
            </a:r>
            <a:endParaRPr/>
          </a:p>
          <a:p>
            <a:pPr marL="0" lvl="0" indent="0" algn="l" rtl="0">
              <a:lnSpc>
                <a:spcPct val="100000"/>
              </a:lnSpc>
              <a:spcBef>
                <a:spcPts val="0"/>
              </a:spcBef>
              <a:spcAft>
                <a:spcPts val="0"/>
              </a:spcAft>
              <a:buSzPts val="1400"/>
              <a:buNone/>
            </a:pPr>
            <a:endParaRPr/>
          </a:p>
        </p:txBody>
      </p:sp>
      <p:sp>
        <p:nvSpPr>
          <p:cNvPr id="944" name="Google Shape;944;p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2" name="Google Shape;952;p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3" name="Google Shape;953;p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p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Check in the console if the application is running successfully on Tomcat Port 8080.</a:t>
            </a:r>
            <a:endParaRPr/>
          </a:p>
          <a:p>
            <a:pPr marL="0" lvl="0" indent="0" algn="l" rtl="0">
              <a:lnSpc>
                <a:spcPct val="100000"/>
              </a:lnSpc>
              <a:spcBef>
                <a:spcPts val="0"/>
              </a:spcBef>
              <a:spcAft>
                <a:spcPts val="0"/>
              </a:spcAft>
              <a:buSzPts val="1400"/>
              <a:buNone/>
            </a:pPr>
            <a:r>
              <a:rPr lang="en-US"/>
              <a:t>In case 8080 port is blocked, go to application.properties file and change the server port number.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Once the back end is up and running, you can serve your Angular app and test the communication.</a:t>
            </a:r>
            <a:endParaRPr/>
          </a:p>
          <a:p>
            <a:pPr marL="0" lvl="0" indent="0" algn="l" rtl="0">
              <a:lnSpc>
                <a:spcPct val="100000"/>
              </a:lnSpc>
              <a:spcBef>
                <a:spcPts val="0"/>
              </a:spcBef>
              <a:spcAft>
                <a:spcPts val="0"/>
              </a:spcAft>
              <a:buSzPts val="1400"/>
              <a:buNone/>
            </a:pPr>
            <a:endParaRPr/>
          </a:p>
        </p:txBody>
      </p:sp>
      <p:sp>
        <p:nvSpPr>
          <p:cNvPr id="963" name="Google Shape;963;p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p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0" name="Google Shape;980;p1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9" name="Google Shape;989;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9" name="Google Shape;999;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3" name="Google Shape;1003;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3" name="Google Shape;1013;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5" name="Google Shape;102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5" name="Google Shape;1035;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7" name="Google Shape;1047;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7" name="Google Shape;1057;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p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9" name="Google Shape;1069;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9" name="Google Shape;1079;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1" name="Google Shape;1091;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1" name="Google Shape;1101;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3" name="Google Shape;1113;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2" name="Google Shape;43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118"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7" name="Google Shape;17;p118"/>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1"/>
        <p:cNvGrpSpPr/>
        <p:nvPr/>
      </p:nvGrpSpPr>
      <p:grpSpPr>
        <a:xfrm>
          <a:off x="0" y="0"/>
          <a:ext cx="0" cy="0"/>
          <a:chOff x="0" y="0"/>
          <a:chExt cx="0" cy="0"/>
        </a:xfrm>
      </p:grpSpPr>
      <p:pic>
        <p:nvPicPr>
          <p:cNvPr id="62" name="Google Shape;62;p12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63" name="Google Shape;63;p127"/>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4" name="Google Shape;64;p127"/>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5" name="Google Shape;65;p127"/>
          <p:cNvSpPr txBox="1">
            <a:spLocks noGrp="1"/>
          </p:cNvSpPr>
          <p:nvPr>
            <p:ph type="body" idx="2"/>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6" name="Google Shape;66;p12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7" name="Google Shape;67;p12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8" name="Google Shape;68;p127"/>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9" name="Google Shape;69;p127"/>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0" name="Google Shape;70;p127"/>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 name="Google Shape;71;p127"/>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127"/>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127"/>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74"/>
        <p:cNvGrpSpPr/>
        <p:nvPr/>
      </p:nvGrpSpPr>
      <p:grpSpPr>
        <a:xfrm>
          <a:off x="0" y="0"/>
          <a:ext cx="0" cy="0"/>
          <a:chOff x="0" y="0"/>
          <a:chExt cx="0" cy="0"/>
        </a:xfrm>
      </p:grpSpPr>
      <p:pic>
        <p:nvPicPr>
          <p:cNvPr id="75" name="Google Shape;75;p128"/>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76" name="Google Shape;76;p128"/>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77" name="Google Shape;77;p128"/>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8" name="Google Shape;78;p128"/>
          <p:cNvSpPr txBox="1">
            <a:spLocks noGrp="1"/>
          </p:cNvSpPr>
          <p:nvPr>
            <p:ph type="body" idx="2"/>
          </p:nvPr>
        </p:nvSpPr>
        <p:spPr>
          <a:xfrm>
            <a:off x="3476220" y="7170520"/>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128"/>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0" name="Google Shape;80;p128"/>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128"/>
          <p:cNvSpPr txBox="1">
            <a:spLocks noGrp="1"/>
          </p:cNvSpPr>
          <p:nvPr>
            <p:ph type="body" idx="4"/>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12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3" name="Google Shape;83;p12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4" name="Google Shape;84;p12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5" name="Google Shape;85;p12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6" name="Google Shape;86;p128"/>
          <p:cNvSpPr txBox="1">
            <a:spLocks noGrp="1"/>
          </p:cNvSpPr>
          <p:nvPr>
            <p:ph type="body" idx="5"/>
          </p:nvPr>
        </p:nvSpPr>
        <p:spPr>
          <a:xfrm>
            <a:off x="2329744" y="2649186"/>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128"/>
          <p:cNvSpPr txBox="1">
            <a:spLocks noGrp="1"/>
          </p:cNvSpPr>
          <p:nvPr>
            <p:ph type="body" idx="6"/>
          </p:nvPr>
        </p:nvSpPr>
        <p:spPr>
          <a:xfrm>
            <a:off x="2329744" y="3469791"/>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8" name="Google Shape;88;p128"/>
          <p:cNvSpPr txBox="1">
            <a:spLocks noGrp="1"/>
          </p:cNvSpPr>
          <p:nvPr>
            <p:ph type="body" idx="7"/>
          </p:nvPr>
        </p:nvSpPr>
        <p:spPr>
          <a:xfrm>
            <a:off x="2329744" y="4290396"/>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p128"/>
          <p:cNvSpPr txBox="1">
            <a:spLocks noGrp="1"/>
          </p:cNvSpPr>
          <p:nvPr>
            <p:ph type="body" idx="8"/>
          </p:nvPr>
        </p:nvSpPr>
        <p:spPr>
          <a:xfrm>
            <a:off x="2329744" y="5111001"/>
            <a:ext cx="11250600" cy="7017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90"/>
        <p:cNvGrpSpPr/>
        <p:nvPr/>
      </p:nvGrpSpPr>
      <p:grpSpPr>
        <a:xfrm>
          <a:off x="0" y="0"/>
          <a:ext cx="0" cy="0"/>
          <a:chOff x="0" y="0"/>
          <a:chExt cx="0" cy="0"/>
        </a:xfrm>
      </p:grpSpPr>
      <p:pic>
        <p:nvPicPr>
          <p:cNvPr id="91" name="Google Shape;91;p132"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92" name="Google Shape;92;p132"/>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93"/>
        <p:cNvGrpSpPr/>
        <p:nvPr/>
      </p:nvGrpSpPr>
      <p:grpSpPr>
        <a:xfrm>
          <a:off x="0" y="0"/>
          <a:ext cx="0" cy="0"/>
          <a:chOff x="0" y="0"/>
          <a:chExt cx="0" cy="0"/>
        </a:xfrm>
      </p:grpSpPr>
      <p:pic>
        <p:nvPicPr>
          <p:cNvPr id="94" name="Google Shape;94;p133"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95" name="Google Shape;95;p133"/>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Arial"/>
                <a:ea typeface="Arial"/>
                <a:cs typeface="Arial"/>
                <a:sym typeface="Arial"/>
              </a:rPr>
              <a:t>Assisted Practice</a:t>
            </a:r>
            <a:endParaRPr sz="1400" b="0" i="0" u="none" strike="noStrike" cap="none">
              <a:solidFill>
                <a:srgbClr val="262626"/>
              </a:solidFill>
              <a:latin typeface="Arial"/>
              <a:ea typeface="Arial"/>
              <a:cs typeface="Arial"/>
              <a:sym typeface="Arial"/>
            </a:endParaRPr>
          </a:p>
        </p:txBody>
      </p:sp>
      <p:sp>
        <p:nvSpPr>
          <p:cNvPr id="96" name="Google Shape;96;p133"/>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133"/>
          <p:cNvSpPr/>
          <p:nvPr/>
        </p:nvSpPr>
        <p:spPr>
          <a:xfrm>
            <a:off x="700325" y="1995300"/>
            <a:ext cx="14948700" cy="5536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33"/>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1">
  <p:cSld name="Assisted Practice 1">
    <p:spTree>
      <p:nvGrpSpPr>
        <p:cNvPr id="1" name="Shape 99"/>
        <p:cNvGrpSpPr/>
        <p:nvPr/>
      </p:nvGrpSpPr>
      <p:grpSpPr>
        <a:xfrm>
          <a:off x="0" y="0"/>
          <a:ext cx="0" cy="0"/>
          <a:chOff x="0" y="0"/>
          <a:chExt cx="0" cy="0"/>
        </a:xfrm>
      </p:grpSpPr>
      <p:pic>
        <p:nvPicPr>
          <p:cNvPr id="100" name="Google Shape;100;p134"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01" name="Google Shape;101;p134"/>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3200"/>
              <a:buFont typeface="Arial"/>
              <a:buNone/>
              <a:defRPr sz="2800" b="0"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134"/>
          <p:cNvSpPr/>
          <p:nvPr/>
        </p:nvSpPr>
        <p:spPr>
          <a:xfrm>
            <a:off x="700325" y="1995300"/>
            <a:ext cx="14948700" cy="5536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34"/>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4" name="Google Shape;104;p134"/>
          <p:cNvSpPr txBox="1">
            <a:spLocks noGrp="1"/>
          </p:cNvSpPr>
          <p:nvPr>
            <p:ph type="title" idx="2"/>
          </p:nvPr>
        </p:nvSpPr>
        <p:spPr>
          <a:xfrm>
            <a:off x="596200" y="556766"/>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3200"/>
              <a:buFont typeface="Arial"/>
              <a:buNone/>
              <a:defRPr sz="24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05"/>
        <p:cNvGrpSpPr/>
        <p:nvPr/>
      </p:nvGrpSpPr>
      <p:grpSpPr>
        <a:xfrm>
          <a:off x="0" y="0"/>
          <a:ext cx="0" cy="0"/>
          <a:chOff x="0" y="0"/>
          <a:chExt cx="0" cy="0"/>
        </a:xfrm>
      </p:grpSpPr>
      <p:grpSp>
        <p:nvGrpSpPr>
          <p:cNvPr id="106" name="Google Shape;106;p135"/>
          <p:cNvGrpSpPr/>
          <p:nvPr/>
        </p:nvGrpSpPr>
        <p:grpSpPr>
          <a:xfrm>
            <a:off x="0" y="0"/>
            <a:ext cx="16256000" cy="9144003"/>
            <a:chOff x="0" y="0"/>
            <a:chExt cx="16256000" cy="9144003"/>
          </a:xfrm>
        </p:grpSpPr>
        <p:pic>
          <p:nvPicPr>
            <p:cNvPr id="107" name="Google Shape;107;p135"/>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108" name="Google Shape;108;p135"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109" name="Google Shape;109;p135"/>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10" name="Google Shape;110;p135"/>
          <p:cNvSpPr/>
          <p:nvPr/>
        </p:nvSpPr>
        <p:spPr>
          <a:xfrm rot="5400000">
            <a:off x="12490075" y="4514050"/>
            <a:ext cx="6974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COURSE-END PROJECT</a:t>
            </a:r>
            <a:endParaRPr sz="1400" b="0" i="0" u="none" strike="noStrike" cap="none">
              <a:solidFill>
                <a:srgbClr val="F9CB9C"/>
              </a:solidFill>
              <a:latin typeface="Oswald"/>
              <a:ea typeface="Oswald"/>
              <a:cs typeface="Oswald"/>
              <a:sym typeface="Oswald"/>
            </a:endParaRPr>
          </a:p>
        </p:txBody>
      </p:sp>
      <p:sp>
        <p:nvSpPr>
          <p:cNvPr id="111" name="Google Shape;111;p135"/>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p135"/>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35"/>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14"/>
        <p:cNvGrpSpPr/>
        <p:nvPr/>
      </p:nvGrpSpPr>
      <p:grpSpPr>
        <a:xfrm>
          <a:off x="0" y="0"/>
          <a:ext cx="0" cy="0"/>
          <a:chOff x="0" y="0"/>
          <a:chExt cx="0" cy="0"/>
        </a:xfrm>
      </p:grpSpPr>
      <p:pic>
        <p:nvPicPr>
          <p:cNvPr id="115" name="Google Shape;115;p136"/>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16" name="Google Shape;116;p136"/>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17" name="Google Shape;117;p136"/>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8" name="Google Shape;118;p136"/>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36"/>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20" name="Google Shape;120;p136"/>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121"/>
        <p:cNvGrpSpPr/>
        <p:nvPr/>
      </p:nvGrpSpPr>
      <p:grpSpPr>
        <a:xfrm>
          <a:off x="0" y="0"/>
          <a:ext cx="0" cy="0"/>
          <a:chOff x="0" y="0"/>
          <a:chExt cx="0" cy="0"/>
        </a:xfrm>
      </p:grpSpPr>
      <p:pic>
        <p:nvPicPr>
          <p:cNvPr id="122" name="Google Shape;122;p137"/>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123" name="Google Shape;123;p137"/>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4" name="Google Shape;124;p137"/>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5" name="Google Shape;125;p137"/>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6" name="Google Shape;126;p13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7" name="Google Shape;127;p13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28" name="Google Shape;128;p137"/>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29" name="Google Shape;129;p137"/>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30" name="Google Shape;130;p137"/>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137"/>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137"/>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3" name="Google Shape;133;p137"/>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134"/>
        <p:cNvGrpSpPr/>
        <p:nvPr/>
      </p:nvGrpSpPr>
      <p:grpSpPr>
        <a:xfrm>
          <a:off x="0" y="0"/>
          <a:ext cx="0" cy="0"/>
          <a:chOff x="0" y="0"/>
          <a:chExt cx="0" cy="0"/>
        </a:xfrm>
      </p:grpSpPr>
      <p:pic>
        <p:nvPicPr>
          <p:cNvPr id="135" name="Google Shape;135;p138"/>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36" name="Google Shape;136;p138"/>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137" name="Google Shape;137;p138"/>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138"/>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138"/>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0" name="Google Shape;140;p13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1" name="Google Shape;141;p13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2" name="Google Shape;142;p13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43" name="Google Shape;143;p13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44" name="Google Shape;144;p138"/>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138"/>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6" name="Google Shape;146;p138"/>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7" name="Google Shape;147;p138"/>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8" name="Google Shape;148;p138"/>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p138"/>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50"/>
        <p:cNvGrpSpPr/>
        <p:nvPr/>
      </p:nvGrpSpPr>
      <p:grpSpPr>
        <a:xfrm>
          <a:off x="0" y="0"/>
          <a:ext cx="0" cy="0"/>
          <a:chOff x="0" y="0"/>
          <a:chExt cx="0" cy="0"/>
        </a:xfrm>
      </p:grpSpPr>
      <p:pic>
        <p:nvPicPr>
          <p:cNvPr id="151" name="Google Shape;151;p139"/>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52" name="Google Shape;152;p139"/>
          <p:cNvSpPr txBox="1"/>
          <p:nvPr/>
        </p:nvSpPr>
        <p:spPr>
          <a:xfrm>
            <a:off x="1073501" y="7190611"/>
            <a:ext cx="3101700" cy="41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153" name="Google Shape;153;p139"/>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4" name="Google Shape;154;p139"/>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5" name="Google Shape;155;p139"/>
          <p:cNvSpPr txBox="1">
            <a:spLocks noGrp="1"/>
          </p:cNvSpPr>
          <p:nvPr>
            <p:ph type="body" idx="2"/>
          </p:nvPr>
        </p:nvSpPr>
        <p:spPr>
          <a:xfrm>
            <a:off x="3933646" y="7228935"/>
            <a:ext cx="9043500" cy="3618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6" name="Google Shape;156;p13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7" name="Google Shape;157;p13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8" name="Google Shape;158;p13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9" name="Google Shape;159;p13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60" name="Google Shape;160;p139"/>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p139"/>
          <p:cNvSpPr txBox="1">
            <a:spLocks noGrp="1"/>
          </p:cNvSpPr>
          <p:nvPr>
            <p:ph type="body" idx="4"/>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2" name="Google Shape;162;p139"/>
          <p:cNvSpPr txBox="1">
            <a:spLocks noGrp="1"/>
          </p:cNvSpPr>
          <p:nvPr>
            <p:ph type="body" idx="5"/>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3" name="Google Shape;163;p139"/>
          <p:cNvSpPr txBox="1">
            <a:spLocks noGrp="1"/>
          </p:cNvSpPr>
          <p:nvPr>
            <p:ph type="body" idx="6"/>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4" name="Google Shape;164;p139"/>
          <p:cNvSpPr txBox="1">
            <a:spLocks noGrp="1"/>
          </p:cNvSpPr>
          <p:nvPr>
            <p:ph type="body" idx="7"/>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5" name="Google Shape;165;p139"/>
          <p:cNvSpPr txBox="1">
            <a:spLocks noGrp="1"/>
          </p:cNvSpPr>
          <p:nvPr>
            <p:ph type="body" idx="8"/>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8"/>
        <p:cNvGrpSpPr/>
        <p:nvPr/>
      </p:nvGrpSpPr>
      <p:grpSpPr>
        <a:xfrm>
          <a:off x="0" y="0"/>
          <a:ext cx="0" cy="0"/>
          <a:chOff x="0" y="0"/>
          <a:chExt cx="0" cy="0"/>
        </a:xfrm>
      </p:grpSpPr>
      <p:pic>
        <p:nvPicPr>
          <p:cNvPr id="19" name="Google Shape;19;p119"/>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20" name="Google Shape;20;p119"/>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 name="Google Shape;21;p119"/>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You Already Know</a:t>
            </a:r>
            <a:endParaRPr sz="1400" b="0" i="0" u="none" strike="noStrike" cap="none">
              <a:solidFill>
                <a:srgbClr val="434343"/>
              </a:solidFill>
              <a:latin typeface="Open Sans"/>
              <a:ea typeface="Open Sans"/>
              <a:cs typeface="Open Sans"/>
              <a:sym typeface="Ope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166"/>
        <p:cNvGrpSpPr/>
        <p:nvPr/>
      </p:nvGrpSpPr>
      <p:grpSpPr>
        <a:xfrm>
          <a:off x="0" y="0"/>
          <a:ext cx="0" cy="0"/>
          <a:chOff x="0" y="0"/>
          <a:chExt cx="0" cy="0"/>
        </a:xfrm>
      </p:grpSpPr>
      <p:pic>
        <p:nvPicPr>
          <p:cNvPr id="167" name="Google Shape;167;p140"/>
          <p:cNvPicPr preferRelativeResize="0"/>
          <p:nvPr/>
        </p:nvPicPr>
        <p:blipFill rotWithShape="1">
          <a:blip r:embed="rId2">
            <a:alphaModFix/>
          </a:blip>
          <a:srcRect t="39" b="49"/>
          <a:stretch/>
        </p:blipFill>
        <p:spPr>
          <a:xfrm>
            <a:off x="0" y="0"/>
            <a:ext cx="16256000" cy="9144002"/>
          </a:xfrm>
          <a:prstGeom prst="rect">
            <a:avLst/>
          </a:prstGeom>
          <a:noFill/>
          <a:ln>
            <a:noFill/>
          </a:ln>
        </p:spPr>
      </p:pic>
      <p:sp>
        <p:nvSpPr>
          <p:cNvPr id="168" name="Google Shape;168;p140"/>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urse-End Project 1">
  <p:cSld name="Course-End Project 1">
    <p:spTree>
      <p:nvGrpSpPr>
        <p:cNvPr id="1" name="Shape 169"/>
        <p:cNvGrpSpPr/>
        <p:nvPr/>
      </p:nvGrpSpPr>
      <p:grpSpPr>
        <a:xfrm>
          <a:off x="0" y="0"/>
          <a:ext cx="0" cy="0"/>
          <a:chOff x="0" y="0"/>
          <a:chExt cx="0" cy="0"/>
        </a:xfrm>
      </p:grpSpPr>
      <p:pic>
        <p:nvPicPr>
          <p:cNvPr id="170" name="Google Shape;170;p141"/>
          <p:cNvPicPr preferRelativeResize="0"/>
          <p:nvPr/>
        </p:nvPicPr>
        <p:blipFill rotWithShape="1">
          <a:blip r:embed="rId2">
            <a:alphaModFix/>
          </a:blip>
          <a:srcRect/>
          <a:stretch/>
        </p:blipFill>
        <p:spPr>
          <a:xfrm>
            <a:off x="0" y="0"/>
            <a:ext cx="16256000" cy="9144003"/>
          </a:xfrm>
          <a:prstGeom prst="rect">
            <a:avLst/>
          </a:prstGeom>
          <a:noFill/>
          <a:ln>
            <a:noFill/>
          </a:ln>
        </p:spPr>
      </p:pic>
      <p:sp>
        <p:nvSpPr>
          <p:cNvPr id="171" name="Google Shape;171;p141"/>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Open Sans"/>
              <a:ea typeface="Open Sans"/>
              <a:cs typeface="Open Sans"/>
              <a:sym typeface="Open Sans"/>
            </a:endParaRPr>
          </a:p>
        </p:txBody>
      </p:sp>
      <p:sp>
        <p:nvSpPr>
          <p:cNvPr id="172" name="Google Shape;172;p141"/>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pen Sans"/>
                <a:ea typeface="Open Sans"/>
                <a:cs typeface="Open Sans"/>
                <a:sym typeface="Open Sans"/>
              </a:rPr>
              <a:t>COURSE-END PROJECT</a:t>
            </a:r>
            <a:endParaRPr sz="1400" b="0" i="0" u="none" strike="noStrike" cap="none">
              <a:solidFill>
                <a:srgbClr val="F9CB9C"/>
              </a:solidFill>
              <a:latin typeface="Open Sans"/>
              <a:ea typeface="Open Sans"/>
              <a:cs typeface="Open Sans"/>
              <a:sym typeface="Open Sans"/>
            </a:endParaRPr>
          </a:p>
        </p:txBody>
      </p:sp>
      <p:sp>
        <p:nvSpPr>
          <p:cNvPr id="173" name="Google Shape;173;p141"/>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4" name="Google Shape;174;p141"/>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75" name="Google Shape;175;p141"/>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You Already Know 1">
  <p:cSld name="You Already Know 1">
    <p:spTree>
      <p:nvGrpSpPr>
        <p:cNvPr id="1" name="Shape 176"/>
        <p:cNvGrpSpPr/>
        <p:nvPr/>
      </p:nvGrpSpPr>
      <p:grpSpPr>
        <a:xfrm>
          <a:off x="0" y="0"/>
          <a:ext cx="0" cy="0"/>
          <a:chOff x="0" y="0"/>
          <a:chExt cx="0" cy="0"/>
        </a:xfrm>
      </p:grpSpPr>
      <p:pic>
        <p:nvPicPr>
          <p:cNvPr id="177" name="Google Shape;177;p142"/>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178" name="Google Shape;178;p142"/>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179"/>
        <p:cNvGrpSpPr/>
        <p:nvPr/>
      </p:nvGrpSpPr>
      <p:grpSpPr>
        <a:xfrm>
          <a:off x="0" y="0"/>
          <a:ext cx="0" cy="0"/>
          <a:chOff x="0" y="0"/>
          <a:chExt cx="0" cy="0"/>
        </a:xfrm>
      </p:grpSpPr>
      <p:pic>
        <p:nvPicPr>
          <p:cNvPr id="180" name="Google Shape;180;p143"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81" name="Google Shape;181;p14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2" name="Google Shape;182;p143"/>
          <p:cNvPicPr preferRelativeResize="0"/>
          <p:nvPr/>
        </p:nvPicPr>
        <p:blipFill rotWithShape="1">
          <a:blip r:embed="rId3">
            <a:alphaModFix/>
          </a:blip>
          <a:srcRect/>
          <a:stretch/>
        </p:blipFill>
        <p:spPr>
          <a:xfrm>
            <a:off x="671250" y="2186163"/>
            <a:ext cx="5689924" cy="4771676"/>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slide">
  <p:cSld name="1_Content slide 2">
    <p:spTree>
      <p:nvGrpSpPr>
        <p:cNvPr id="1" name="Shape 183"/>
        <p:cNvGrpSpPr/>
        <p:nvPr/>
      </p:nvGrpSpPr>
      <p:grpSpPr>
        <a:xfrm>
          <a:off x="0" y="0"/>
          <a:ext cx="0" cy="0"/>
          <a:chOff x="0" y="0"/>
          <a:chExt cx="0" cy="0"/>
        </a:xfrm>
      </p:grpSpPr>
      <p:pic>
        <p:nvPicPr>
          <p:cNvPr id="184" name="Google Shape;184;p144" descr="Graphical user interface&#10;&#10;Description automatically generated"/>
          <p:cNvPicPr preferRelativeResize="0"/>
          <p:nvPr/>
        </p:nvPicPr>
        <p:blipFill rotWithShape="1">
          <a:blip r:embed="rId2">
            <a:alphaModFix/>
          </a:blip>
          <a:srcRect/>
          <a:stretch/>
        </p:blipFill>
        <p:spPr>
          <a:xfrm>
            <a:off x="-63174" y="-29238"/>
            <a:ext cx="16255999" cy="9144000"/>
          </a:xfrm>
          <a:prstGeom prst="rect">
            <a:avLst/>
          </a:prstGeom>
          <a:noFill/>
          <a:ln>
            <a:noFill/>
          </a:ln>
        </p:spPr>
      </p:pic>
      <p:pic>
        <p:nvPicPr>
          <p:cNvPr id="185" name="Google Shape;185;p144" descr="A picture containing text&#10;&#10;Description automatically generated"/>
          <p:cNvPicPr preferRelativeResize="0"/>
          <p:nvPr/>
        </p:nvPicPr>
        <p:blipFill rotWithShape="1">
          <a:blip r:embed="rId3">
            <a:alphaModFix/>
          </a:blip>
          <a:srcRect l="77566"/>
          <a:stretch/>
        </p:blipFill>
        <p:spPr>
          <a:xfrm>
            <a:off x="12609095" y="0"/>
            <a:ext cx="3646904" cy="9144000"/>
          </a:xfrm>
          <a:prstGeom prst="rect">
            <a:avLst/>
          </a:prstGeom>
          <a:noFill/>
          <a:ln>
            <a:noFill/>
          </a:ln>
        </p:spPr>
      </p:pic>
      <p:sp>
        <p:nvSpPr>
          <p:cNvPr id="186" name="Google Shape;186;p144"/>
          <p:cNvSpPr/>
          <p:nvPr/>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DEMO</a:t>
            </a:r>
            <a:endParaRPr sz="1400" b="0" i="0" u="none" strike="noStrike" cap="none">
              <a:solidFill>
                <a:srgbClr val="F9CB9C"/>
              </a:solidFill>
              <a:latin typeface="Oswald"/>
              <a:ea typeface="Oswald"/>
              <a:cs typeface="Oswald"/>
              <a:sym typeface="Oswald"/>
            </a:endParaRPr>
          </a:p>
        </p:txBody>
      </p:sp>
      <p:sp>
        <p:nvSpPr>
          <p:cNvPr id="187" name="Google Shape;187;p144"/>
          <p:cNvSpPr/>
          <p:nvPr/>
        </p:nvSpPr>
        <p:spPr>
          <a:xfrm>
            <a:off x="6254776" y="1394500"/>
            <a:ext cx="9513773" cy="6177052"/>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44"/>
          <p:cNvSpPr txBox="1">
            <a:spLocks noGrp="1"/>
          </p:cNvSpPr>
          <p:nvPr>
            <p:ph type="body" idx="1"/>
          </p:nvPr>
        </p:nvSpPr>
        <p:spPr>
          <a:xfrm>
            <a:off x="6286500" y="1842152"/>
            <a:ext cx="9246870" cy="520913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9" name="Google Shape;189;p144"/>
          <p:cNvSpPr txBox="1">
            <a:spLocks noGrp="1"/>
          </p:cNvSpPr>
          <p:nvPr>
            <p:ph type="title"/>
          </p:nvPr>
        </p:nvSpPr>
        <p:spPr>
          <a:xfrm>
            <a:off x="6286500" y="448255"/>
            <a:ext cx="932965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urse-End Project 1">
  <p:cSld name="1_Course-End Project 1">
    <p:spTree>
      <p:nvGrpSpPr>
        <p:cNvPr id="1" name="Shape 190"/>
        <p:cNvGrpSpPr/>
        <p:nvPr/>
      </p:nvGrpSpPr>
      <p:grpSpPr>
        <a:xfrm>
          <a:off x="0" y="0"/>
          <a:ext cx="0" cy="0"/>
          <a:chOff x="0" y="0"/>
          <a:chExt cx="0" cy="0"/>
        </a:xfrm>
      </p:grpSpPr>
      <p:sp>
        <p:nvSpPr>
          <p:cNvPr id="191" name="Google Shape;191;p145"/>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92" name="Google Shape;192;p145"/>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COURSE-END PROJECT</a:t>
            </a:r>
            <a:endParaRPr sz="1400" b="0" i="0" u="none" strike="noStrike" cap="none">
              <a:solidFill>
                <a:srgbClr val="F9CB9C"/>
              </a:solidFill>
              <a:latin typeface="Oswald"/>
              <a:ea typeface="Oswald"/>
              <a:cs typeface="Oswald"/>
              <a:sym typeface="Oswald"/>
            </a:endParaRPr>
          </a:p>
        </p:txBody>
      </p:sp>
      <p:sp>
        <p:nvSpPr>
          <p:cNvPr id="193" name="Google Shape;193;p145"/>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4" name="Google Shape;194;p145"/>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45"/>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96" name="Google Shape;196;p145" descr="Graphical user interface&#10;&#10;Description automatically generated"/>
          <p:cNvPicPr preferRelativeResize="0"/>
          <p:nvPr/>
        </p:nvPicPr>
        <p:blipFill rotWithShape="1">
          <a:blip r:embed="rId2">
            <a:alphaModFix/>
          </a:blip>
          <a:srcRect/>
          <a:stretch/>
        </p:blipFill>
        <p:spPr>
          <a:xfrm>
            <a:off x="-63174" y="-29238"/>
            <a:ext cx="16255999" cy="9144000"/>
          </a:xfrm>
          <a:prstGeom prst="rect">
            <a:avLst/>
          </a:prstGeom>
          <a:noFill/>
          <a:ln>
            <a:noFill/>
          </a:ln>
        </p:spPr>
      </p:pic>
      <p:sp>
        <p:nvSpPr>
          <p:cNvPr id="197" name="Google Shape;197;p145"/>
          <p:cNvSpPr/>
          <p:nvPr/>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DEMO</a:t>
            </a:r>
            <a:endParaRPr sz="1400" b="0" i="0" u="none" strike="noStrike" cap="none">
              <a:solidFill>
                <a:srgbClr val="F9CB9C"/>
              </a:solidFill>
              <a:latin typeface="Oswald"/>
              <a:ea typeface="Oswald"/>
              <a:cs typeface="Oswald"/>
              <a:sym typeface="Oswald"/>
            </a:endParaRPr>
          </a:p>
        </p:txBody>
      </p:sp>
      <p:sp>
        <p:nvSpPr>
          <p:cNvPr id="198" name="Google Shape;198;p145"/>
          <p:cNvSpPr/>
          <p:nvPr/>
        </p:nvSpPr>
        <p:spPr>
          <a:xfrm>
            <a:off x="6254776" y="1394500"/>
            <a:ext cx="9513773" cy="6177052"/>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45"/>
          <p:cNvSpPr txBox="1">
            <a:spLocks noGrp="1"/>
          </p:cNvSpPr>
          <p:nvPr>
            <p:ph type="body" idx="2"/>
          </p:nvPr>
        </p:nvSpPr>
        <p:spPr>
          <a:xfrm>
            <a:off x="6286500" y="1842152"/>
            <a:ext cx="9238300" cy="520913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quiz ans_n">
  <p:cSld name="2_quiz ans_n">
    <p:spTree>
      <p:nvGrpSpPr>
        <p:cNvPr id="1" name="Shape 200"/>
        <p:cNvGrpSpPr/>
        <p:nvPr/>
      </p:nvGrpSpPr>
      <p:grpSpPr>
        <a:xfrm>
          <a:off x="0" y="0"/>
          <a:ext cx="0" cy="0"/>
          <a:chOff x="0" y="0"/>
          <a:chExt cx="0" cy="0"/>
        </a:xfrm>
      </p:grpSpPr>
      <p:pic>
        <p:nvPicPr>
          <p:cNvPr id="201" name="Google Shape;201;p14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2" name="Google Shape;202;p146"/>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203" name="Google Shape;203;p146"/>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4" name="Google Shape;204;p146"/>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5" name="Google Shape;205;p146"/>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06" name="Google Shape;206;p146"/>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7" name="Google Shape;207;p146"/>
          <p:cNvSpPr txBox="1">
            <a:spLocks noGrp="1"/>
          </p:cNvSpPr>
          <p:nvPr>
            <p:ph type="body" idx="4"/>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8" name="Google Shape;208;p14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09" name="Google Shape;209;p14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10" name="Google Shape;210;p14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11" name="Google Shape;211;p14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12" name="Google Shape;212;p146"/>
          <p:cNvSpPr txBox="1">
            <a:spLocks noGrp="1"/>
          </p:cNvSpPr>
          <p:nvPr>
            <p:ph type="body" idx="5"/>
          </p:nvPr>
        </p:nvSpPr>
        <p:spPr>
          <a:xfrm>
            <a:off x="2334473" y="430700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3" name="Google Shape;213;p146"/>
          <p:cNvSpPr txBox="1">
            <a:spLocks noGrp="1"/>
          </p:cNvSpPr>
          <p:nvPr>
            <p:ph type="body" idx="6"/>
          </p:nvPr>
        </p:nvSpPr>
        <p:spPr>
          <a:xfrm>
            <a:off x="2334473" y="5121075"/>
            <a:ext cx="11250640" cy="67202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4" name="Google Shape;214;p146"/>
          <p:cNvSpPr txBox="1">
            <a:spLocks noGrp="1"/>
          </p:cNvSpPr>
          <p:nvPr>
            <p:ph type="body" idx="7"/>
          </p:nvPr>
        </p:nvSpPr>
        <p:spPr>
          <a:xfrm>
            <a:off x="2334473" y="267886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5" name="Google Shape;215;p146"/>
          <p:cNvSpPr txBox="1">
            <a:spLocks noGrp="1"/>
          </p:cNvSpPr>
          <p:nvPr>
            <p:ph type="body" idx="8"/>
          </p:nvPr>
        </p:nvSpPr>
        <p:spPr>
          <a:xfrm>
            <a:off x="2334473" y="34929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Before the Next Class">
  <p:cSld name="1_Before the Next Class">
    <p:spTree>
      <p:nvGrpSpPr>
        <p:cNvPr id="1" name="Shape 222"/>
        <p:cNvGrpSpPr/>
        <p:nvPr/>
      </p:nvGrpSpPr>
      <p:grpSpPr>
        <a:xfrm>
          <a:off x="0" y="0"/>
          <a:ext cx="0" cy="0"/>
          <a:chOff x="0" y="0"/>
          <a:chExt cx="0" cy="0"/>
        </a:xfrm>
      </p:grpSpPr>
      <p:pic>
        <p:nvPicPr>
          <p:cNvPr id="223" name="Google Shape;223;p129"/>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224" name="Google Shape;224;p129"/>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225" name="Google Shape;225;p129"/>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6" name="Google Shape;226;p129"/>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29"/>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28" name="Google Shape;228;p129"/>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29"/>
        <p:cNvGrpSpPr/>
        <p:nvPr/>
      </p:nvGrpSpPr>
      <p:grpSpPr>
        <a:xfrm>
          <a:off x="0" y="0"/>
          <a:ext cx="0" cy="0"/>
          <a:chOff x="0" y="0"/>
          <a:chExt cx="0" cy="0"/>
        </a:xfrm>
      </p:grpSpPr>
      <p:pic>
        <p:nvPicPr>
          <p:cNvPr id="230" name="Google Shape;230;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31" name="Google Shape;231;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32" name="Google Shape;232;p2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33" name="Google Shape;233;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34"/>
        <p:cNvGrpSpPr/>
        <p:nvPr/>
      </p:nvGrpSpPr>
      <p:grpSpPr>
        <a:xfrm>
          <a:off x="0" y="0"/>
          <a:ext cx="0" cy="0"/>
          <a:chOff x="0" y="0"/>
          <a:chExt cx="0" cy="0"/>
        </a:xfrm>
      </p:grpSpPr>
      <p:pic>
        <p:nvPicPr>
          <p:cNvPr id="235" name="Google Shape;235;p23"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36" name="Google Shape;236;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37" name="Google Shape;237;p23"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238" name="Google Shape;238;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2"/>
        <p:cNvGrpSpPr/>
        <p:nvPr/>
      </p:nvGrpSpPr>
      <p:grpSpPr>
        <a:xfrm>
          <a:off x="0" y="0"/>
          <a:ext cx="0" cy="0"/>
          <a:chOff x="0" y="0"/>
          <a:chExt cx="0" cy="0"/>
        </a:xfrm>
      </p:grpSpPr>
      <p:grpSp>
        <p:nvGrpSpPr>
          <p:cNvPr id="23" name="Google Shape;23;p120"/>
          <p:cNvGrpSpPr/>
          <p:nvPr/>
        </p:nvGrpSpPr>
        <p:grpSpPr>
          <a:xfrm>
            <a:off x="0" y="0"/>
            <a:ext cx="16255999" cy="9144000"/>
            <a:chOff x="0" y="0"/>
            <a:chExt cx="16255999" cy="9144000"/>
          </a:xfrm>
        </p:grpSpPr>
        <p:pic>
          <p:nvPicPr>
            <p:cNvPr id="24" name="Google Shape;24;p120"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pic>
          <p:nvPicPr>
            <p:cNvPr id="25" name="Google Shape;25;p120"/>
            <p:cNvPicPr preferRelativeResize="0"/>
            <p:nvPr/>
          </p:nvPicPr>
          <p:blipFill rotWithShape="1">
            <a:blip r:embed="rId3">
              <a:alphaModFix/>
            </a:blip>
            <a:srcRect r="24063"/>
            <a:stretch/>
          </p:blipFill>
          <p:spPr>
            <a:xfrm>
              <a:off x="0" y="0"/>
              <a:ext cx="12344400" cy="9144000"/>
            </a:xfrm>
            <a:prstGeom prst="rect">
              <a:avLst/>
            </a:prstGeom>
            <a:noFill/>
            <a:ln>
              <a:noFill/>
            </a:ln>
          </p:spPr>
        </p:pic>
      </p:grpSp>
      <p:pic>
        <p:nvPicPr>
          <p:cNvPr id="26" name="Google Shape;26;p120"/>
          <p:cNvPicPr preferRelativeResize="0"/>
          <p:nvPr/>
        </p:nvPicPr>
        <p:blipFill rotWithShape="1">
          <a:blip r:embed="rId4">
            <a:alphaModFix/>
          </a:blip>
          <a:srcRect l="64170" t="13848" b="23994"/>
          <a:stretch/>
        </p:blipFill>
        <p:spPr>
          <a:xfrm>
            <a:off x="9817768" y="1831727"/>
            <a:ext cx="5824624" cy="5683680"/>
          </a:xfrm>
          <a:prstGeom prst="rect">
            <a:avLst/>
          </a:prstGeom>
          <a:noFill/>
          <a:ln>
            <a:noFill/>
          </a:ln>
        </p:spPr>
      </p:pic>
      <p:sp>
        <p:nvSpPr>
          <p:cNvPr id="27" name="Google Shape;27;p120"/>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120"/>
          <p:cNvSpPr/>
          <p:nvPr/>
        </p:nvSpPr>
        <p:spPr>
          <a:xfrm rot="-2701516">
            <a:off x="-46638" y="613218"/>
            <a:ext cx="2404941" cy="43105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39"/>
        <p:cNvGrpSpPr/>
        <p:nvPr/>
      </p:nvGrpSpPr>
      <p:grpSpPr>
        <a:xfrm>
          <a:off x="0" y="0"/>
          <a:ext cx="0" cy="0"/>
          <a:chOff x="0" y="0"/>
          <a:chExt cx="0" cy="0"/>
        </a:xfrm>
      </p:grpSpPr>
      <p:pic>
        <p:nvPicPr>
          <p:cNvPr id="240" name="Google Shape;240;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41" name="Google Shape;241;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42" name="Google Shape;242;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43" name="Google Shape;243;p2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44"/>
        <p:cNvGrpSpPr/>
        <p:nvPr/>
      </p:nvGrpSpPr>
      <p:grpSpPr>
        <a:xfrm>
          <a:off x="0" y="0"/>
          <a:ext cx="0" cy="0"/>
          <a:chOff x="0" y="0"/>
          <a:chExt cx="0" cy="0"/>
        </a:xfrm>
      </p:grpSpPr>
      <p:pic>
        <p:nvPicPr>
          <p:cNvPr id="245" name="Google Shape;245;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46" name="Google Shape;246;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47" name="Google Shape;247;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49"/>
        <p:cNvGrpSpPr/>
        <p:nvPr/>
      </p:nvGrpSpPr>
      <p:grpSpPr>
        <a:xfrm>
          <a:off x="0" y="0"/>
          <a:ext cx="0" cy="0"/>
          <a:chOff x="0" y="0"/>
          <a:chExt cx="0" cy="0"/>
        </a:xfrm>
      </p:grpSpPr>
      <p:pic>
        <p:nvPicPr>
          <p:cNvPr id="250" name="Google Shape;250;p30" descr="A picture containing water, ai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1" name="Google Shape;251;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52" name="Google Shape;252;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253" name="Google Shape;253;p30"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254"/>
        <p:cNvGrpSpPr/>
        <p:nvPr/>
      </p:nvGrpSpPr>
      <p:grpSpPr>
        <a:xfrm>
          <a:off x="0" y="0"/>
          <a:ext cx="0" cy="0"/>
          <a:chOff x="0" y="0"/>
          <a:chExt cx="0" cy="0"/>
        </a:xfrm>
      </p:grpSpPr>
      <p:pic>
        <p:nvPicPr>
          <p:cNvPr id="255" name="Google Shape;255;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56" name="Google Shape;256;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57" name="Google Shape;257;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0" name="Google Shape;260;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61" name="Google Shape;261;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62" name="Google Shape;262;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3" name="Google Shape;263;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5" name="Google Shape;265;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6" name="Google Shape;266;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68"/>
        <p:cNvGrpSpPr/>
        <p:nvPr/>
      </p:nvGrpSpPr>
      <p:grpSpPr>
        <a:xfrm>
          <a:off x="0" y="0"/>
          <a:ext cx="0" cy="0"/>
          <a:chOff x="0" y="0"/>
          <a:chExt cx="0" cy="0"/>
        </a:xfrm>
      </p:grpSpPr>
      <p:pic>
        <p:nvPicPr>
          <p:cNvPr id="269" name="Google Shape;269;p13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0" name="Google Shape;270;p130"/>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71" name="Google Shape;271;p13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72" name="Google Shape;272;p130"/>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b="0"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3" name="Google Shape;273;p130"/>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74"/>
        <p:cNvGrpSpPr/>
        <p:nvPr/>
      </p:nvGrpSpPr>
      <p:grpSpPr>
        <a:xfrm>
          <a:off x="0" y="0"/>
          <a:ext cx="0" cy="0"/>
          <a:chOff x="0" y="0"/>
          <a:chExt cx="0" cy="0"/>
        </a:xfrm>
      </p:grpSpPr>
      <p:pic>
        <p:nvPicPr>
          <p:cNvPr id="275" name="Google Shape;275;p131"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6" name="Google Shape;276;p131"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77" name="Google Shape;277;p131"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78" name="Google Shape;278;p131"/>
          <p:cNvSpPr txBox="1">
            <a:spLocks noGrp="1"/>
          </p:cNvSpPr>
          <p:nvPr>
            <p:ph type="body" idx="1"/>
          </p:nvPr>
        </p:nvSpPr>
        <p:spPr>
          <a:xfrm>
            <a:off x="152309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9" name="Google Shape;279;p131"/>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cenario ">
  <p:cSld name="Scenario ">
    <p:spTree>
      <p:nvGrpSpPr>
        <p:cNvPr id="1" name="Shape 29"/>
        <p:cNvGrpSpPr/>
        <p:nvPr/>
      </p:nvGrpSpPr>
      <p:grpSpPr>
        <a:xfrm>
          <a:off x="0" y="0"/>
          <a:ext cx="0" cy="0"/>
          <a:chOff x="0" y="0"/>
          <a:chExt cx="0" cy="0"/>
        </a:xfrm>
      </p:grpSpPr>
      <p:pic>
        <p:nvPicPr>
          <p:cNvPr id="30" name="Google Shape;30;p121"/>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31" name="Google Shape;31;p121"/>
          <p:cNvSpPr/>
          <p:nvPr/>
        </p:nvSpPr>
        <p:spPr>
          <a:xfrm>
            <a:off x="4308231" y="305075"/>
            <a:ext cx="7561384"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32" name="Google Shape;32;p121"/>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3"/>
        <p:cNvGrpSpPr/>
        <p:nvPr/>
      </p:nvGrpSpPr>
      <p:grpSpPr>
        <a:xfrm>
          <a:off x="0" y="0"/>
          <a:ext cx="0" cy="0"/>
          <a:chOff x="0" y="0"/>
          <a:chExt cx="0" cy="0"/>
        </a:xfrm>
      </p:grpSpPr>
      <p:pic>
        <p:nvPicPr>
          <p:cNvPr id="34" name="Google Shape;34;p122"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35" name="Google Shape;35;p122"/>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Open Sans"/>
              <a:ea typeface="Open Sans"/>
              <a:cs typeface="Open Sans"/>
              <a:sym typeface="Open Sans"/>
            </a:endParaRPr>
          </a:p>
        </p:txBody>
      </p:sp>
      <p:sp>
        <p:nvSpPr>
          <p:cNvPr id="36" name="Google Shape;36;p122"/>
          <p:cNvSpPr txBox="1">
            <a:spLocks noGrp="1"/>
          </p:cNvSpPr>
          <p:nvPr>
            <p:ph type="body" idx="1"/>
          </p:nvPr>
        </p:nvSpPr>
        <p:spPr>
          <a:xfrm>
            <a:off x="1470660" y="2514932"/>
            <a:ext cx="8229600" cy="5487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 name="Google Shape;37;p122"/>
          <p:cNvSpPr txBox="1">
            <a:spLocks noGrp="1"/>
          </p:cNvSpPr>
          <p:nvPr>
            <p:ph type="body" idx="2"/>
          </p:nvPr>
        </p:nvSpPr>
        <p:spPr>
          <a:xfrm>
            <a:off x="1470660" y="3688275"/>
            <a:ext cx="8229600" cy="5487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 name="Google Shape;38;p122"/>
          <p:cNvSpPr txBox="1">
            <a:spLocks noGrp="1"/>
          </p:cNvSpPr>
          <p:nvPr>
            <p:ph type="body" idx="3"/>
          </p:nvPr>
        </p:nvSpPr>
        <p:spPr>
          <a:xfrm>
            <a:off x="1470660" y="4861618"/>
            <a:ext cx="8229600" cy="5487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9" name="Google Shape;39;p122"/>
          <p:cNvSpPr txBox="1">
            <a:spLocks noGrp="1"/>
          </p:cNvSpPr>
          <p:nvPr>
            <p:ph type="body" idx="4"/>
          </p:nvPr>
        </p:nvSpPr>
        <p:spPr>
          <a:xfrm>
            <a:off x="1470660" y="6034961"/>
            <a:ext cx="8229600" cy="5487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 name="Google Shape;40;p122"/>
          <p:cNvSpPr/>
          <p:nvPr/>
        </p:nvSpPr>
        <p:spPr>
          <a:xfrm>
            <a:off x="909797" y="1680111"/>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Open Sans"/>
              <a:ea typeface="Open Sans"/>
              <a:cs typeface="Open Sans"/>
              <a:sym typeface="Open Sans"/>
            </a:endParaRPr>
          </a:p>
        </p:txBody>
      </p:sp>
      <p:pic>
        <p:nvPicPr>
          <p:cNvPr id="41" name="Google Shape;41;p122"/>
          <p:cNvPicPr preferRelativeResize="0"/>
          <p:nvPr/>
        </p:nvPicPr>
        <p:blipFill rotWithShape="1">
          <a:blip r:embed="rId3">
            <a:alphaModFix/>
          </a:blip>
          <a:srcRect t="6807" b="6798"/>
          <a:stretch/>
        </p:blipFill>
        <p:spPr>
          <a:xfrm>
            <a:off x="2269582" y="1319447"/>
            <a:ext cx="6907551" cy="91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42"/>
        <p:cNvGrpSpPr/>
        <p:nvPr/>
      </p:nvGrpSpPr>
      <p:grpSpPr>
        <a:xfrm>
          <a:off x="0" y="0"/>
          <a:ext cx="0" cy="0"/>
          <a:chOff x="0" y="0"/>
          <a:chExt cx="0" cy="0"/>
        </a:xfrm>
      </p:grpSpPr>
      <p:pic>
        <p:nvPicPr>
          <p:cNvPr id="43" name="Google Shape;43;p123"/>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44" name="Google Shape;44;p123"/>
          <p:cNvSpPr txBox="1">
            <a:spLocks noGrp="1"/>
          </p:cNvSpPr>
          <p:nvPr>
            <p:ph type="body" idx="1"/>
          </p:nvPr>
        </p:nvSpPr>
        <p:spPr>
          <a:xfrm>
            <a:off x="241300" y="4111755"/>
            <a:ext cx="1601469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5"/>
        <p:cNvGrpSpPr/>
        <p:nvPr/>
      </p:nvGrpSpPr>
      <p:grpSpPr>
        <a:xfrm>
          <a:off x="0" y="0"/>
          <a:ext cx="0" cy="0"/>
          <a:chOff x="0" y="0"/>
          <a:chExt cx="0" cy="0"/>
        </a:xfrm>
      </p:grpSpPr>
      <p:pic>
        <p:nvPicPr>
          <p:cNvPr id="46" name="Google Shape;46;p124"/>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47" name="Google Shape;47;p12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24"/>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9"/>
        <p:cNvGrpSpPr/>
        <p:nvPr/>
      </p:nvGrpSpPr>
      <p:grpSpPr>
        <a:xfrm>
          <a:off x="0" y="0"/>
          <a:ext cx="0" cy="0"/>
          <a:chOff x="0" y="0"/>
          <a:chExt cx="0" cy="0"/>
        </a:xfrm>
      </p:grpSpPr>
      <p:pic>
        <p:nvPicPr>
          <p:cNvPr id="50" name="Google Shape;50;p125"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51" name="Google Shape;51;p125"/>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52" name="Google Shape;52;p125"/>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125"/>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 name="Google Shape;54;p125"/>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 name="Google Shape;55;p125"/>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6" name="Google Shape;56;p125"/>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57"/>
        <p:cNvGrpSpPr/>
        <p:nvPr/>
      </p:nvGrpSpPr>
      <p:grpSpPr>
        <a:xfrm>
          <a:off x="0" y="0"/>
          <a:ext cx="0" cy="0"/>
          <a:chOff x="0" y="0"/>
          <a:chExt cx="0" cy="0"/>
        </a:xfrm>
      </p:grpSpPr>
      <p:pic>
        <p:nvPicPr>
          <p:cNvPr id="58" name="Google Shape;58;p1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9" name="Google Shape;59;p126" descr="A picture containing text&#10;&#10;Description automatically generated"/>
          <p:cNvPicPr preferRelativeResize="0"/>
          <p:nvPr/>
        </p:nvPicPr>
        <p:blipFill rotWithShape="1">
          <a:blip r:embed="rId3">
            <a:alphaModFix/>
          </a:blip>
          <a:srcRect l="73791"/>
          <a:stretch/>
        </p:blipFill>
        <p:spPr>
          <a:xfrm>
            <a:off x="11995484" y="0"/>
            <a:ext cx="4260515" cy="9144000"/>
          </a:xfrm>
          <a:prstGeom prst="rect">
            <a:avLst/>
          </a:prstGeom>
          <a:noFill/>
          <a:ln>
            <a:noFill/>
          </a:ln>
        </p:spPr>
      </p:pic>
      <p:sp>
        <p:nvSpPr>
          <p:cNvPr id="60" name="Google Shape;60;p126"/>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7"/>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7"/>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17"/>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17"/>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17"/>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8" name="Google Shape;218;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9" name="Google Shape;219;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0" name="Google Shape;220;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1" name="Google Shape;221;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8.png"/><Relationship Id="rId4" Type="http://schemas.openxmlformats.org/officeDocument/2006/relationships/image" Target="../media/image34.png"/><Relationship Id="rId9" Type="http://schemas.openxmlformats.org/officeDocument/2006/relationships/image" Target="../media/image39.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png"/><Relationship Id="rId4" Type="http://schemas.openxmlformats.org/officeDocument/2006/relationships/image" Target="../media/image46.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6"/>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Angular End User with Java Back End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3"/>
          <p:cNvSpPr txBox="1">
            <a:spLocks noGrp="1"/>
          </p:cNvSpPr>
          <p:nvPr>
            <p:ph type="body" idx="1"/>
          </p:nvPr>
        </p:nvSpPr>
        <p:spPr>
          <a:xfrm>
            <a:off x="241300" y="4111755"/>
            <a:ext cx="16014699"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t>Implement HttpClient in Angular Components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Add the HTTPClientModule in app.module.ts</a:t>
            </a:r>
            <a:endParaRPr/>
          </a:p>
        </p:txBody>
      </p:sp>
      <p:sp>
        <p:nvSpPr>
          <p:cNvPr id="452" name="Google Shape;452;p44"/>
          <p:cNvSpPr txBox="1">
            <a:spLocks noGrp="1"/>
          </p:cNvSpPr>
          <p:nvPr>
            <p:ph type="body" idx="1"/>
          </p:nvPr>
        </p:nvSpPr>
        <p:spPr>
          <a:xfrm>
            <a:off x="1902091" y="1736573"/>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In the app.module.ts, add the HttpClientModule from angular common http.</a:t>
            </a:r>
            <a:endParaRPr/>
          </a:p>
        </p:txBody>
      </p:sp>
      <p:grpSp>
        <p:nvGrpSpPr>
          <p:cNvPr id="453" name="Google Shape;453;p44"/>
          <p:cNvGrpSpPr/>
          <p:nvPr/>
        </p:nvGrpSpPr>
        <p:grpSpPr>
          <a:xfrm>
            <a:off x="3674701" y="2530403"/>
            <a:ext cx="8906599" cy="5696501"/>
            <a:chOff x="5103801" y="2909158"/>
            <a:chExt cx="6048395" cy="1270869"/>
          </a:xfrm>
        </p:grpSpPr>
        <p:sp>
          <p:nvSpPr>
            <p:cNvPr id="454" name="Google Shape;454;p44"/>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 HttpClientModule } from </a:t>
              </a:r>
              <a:r>
                <a:rPr lang="en-US" sz="2000" b="1" i="0" u="none" strike="noStrike" cap="none">
                  <a:solidFill>
                    <a:srgbClr val="84A575"/>
                  </a:solidFill>
                  <a:latin typeface="Courier New"/>
                  <a:ea typeface="Courier New"/>
                  <a:cs typeface="Courier New"/>
                  <a:sym typeface="Courier New"/>
                </a:rPr>
                <a:t>'@angular/common/http'</a:t>
              </a: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@NgModule</a:t>
              </a: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declarations: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AppComponent,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imports: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BrowserModule,</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BrowserAnimationsModule,</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AppRoutingModule,</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NgbModule,</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HttpClientModule,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bootstrap: [AppComponent]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class AppModule { }</a:t>
              </a:r>
              <a:endParaRPr/>
            </a:p>
          </p:txBody>
        </p:sp>
        <p:sp>
          <p:nvSpPr>
            <p:cNvPr id="455" name="Google Shape;455;p44"/>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57" name="Google Shape;457;p44"/>
          <p:cNvPicPr preferRelativeResize="0"/>
          <p:nvPr/>
        </p:nvPicPr>
        <p:blipFill rotWithShape="1">
          <a:blip r:embed="rId3">
            <a:alphaModFix/>
          </a:blip>
          <a:srcRect t="6807" b="6798"/>
          <a:stretch/>
        </p:blipFill>
        <p:spPr>
          <a:xfrm>
            <a:off x="2323388" y="878710"/>
            <a:ext cx="11609101" cy="819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Define the Endpoints for the Services in the Back End</a:t>
            </a:r>
            <a:endParaRPr/>
          </a:p>
        </p:txBody>
      </p:sp>
      <p:sp>
        <p:nvSpPr>
          <p:cNvPr id="463" name="Google Shape;463;p45"/>
          <p:cNvSpPr txBox="1">
            <a:spLocks noGrp="1"/>
          </p:cNvSpPr>
          <p:nvPr>
            <p:ph type="body" idx="1"/>
          </p:nvPr>
        </p:nvSpPr>
        <p:spPr>
          <a:xfrm>
            <a:off x="1902091" y="1646929"/>
            <a:ext cx="12451800" cy="968631"/>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SzPts val="2800"/>
              <a:buNone/>
            </a:pPr>
            <a:r>
              <a:rPr lang="en-US"/>
              <a:t>Users create a new class base URLs where the user can define all the endpoints</a:t>
            </a:r>
            <a:endParaRPr/>
          </a:p>
          <a:p>
            <a:pPr marL="0" lvl="0" indent="0" algn="ctr" rtl="0">
              <a:lnSpc>
                <a:spcPct val="115000"/>
              </a:lnSpc>
              <a:spcBef>
                <a:spcPts val="0"/>
              </a:spcBef>
              <a:spcAft>
                <a:spcPts val="0"/>
              </a:spcAft>
              <a:buSzPts val="2800"/>
              <a:buNone/>
            </a:pPr>
            <a:r>
              <a:rPr lang="en-US"/>
              <a:t> for the various services in the back end</a:t>
            </a:r>
            <a:endParaRPr/>
          </a:p>
        </p:txBody>
      </p:sp>
      <p:grpSp>
        <p:nvGrpSpPr>
          <p:cNvPr id="464" name="Google Shape;464;p45"/>
          <p:cNvGrpSpPr/>
          <p:nvPr/>
        </p:nvGrpSpPr>
        <p:grpSpPr>
          <a:xfrm>
            <a:off x="2868538" y="2899624"/>
            <a:ext cx="10489894" cy="5567345"/>
            <a:chOff x="2868538" y="3131848"/>
            <a:chExt cx="10489894" cy="5567345"/>
          </a:xfrm>
        </p:grpSpPr>
        <p:sp>
          <p:nvSpPr>
            <p:cNvPr id="465" name="Google Shape;465;p45"/>
            <p:cNvSpPr/>
            <p:nvPr/>
          </p:nvSpPr>
          <p:spPr>
            <a:xfrm>
              <a:off x="2868538" y="3131848"/>
              <a:ext cx="10489894" cy="1721059"/>
            </a:xfrm>
            <a:prstGeom prst="roundRect">
              <a:avLst>
                <a:gd name="adj" fmla="val 16667"/>
              </a:avLst>
            </a:prstGeom>
            <a:no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localhost:8080 is where the Java back end will be running and hence the base URL is defined with the value </a:t>
              </a:r>
              <a:r>
                <a:rPr lang="en-US" sz="2200" b="0" i="0" u="sng" strike="noStrike" cap="none">
                  <a:solidFill>
                    <a:srgbClr val="3F3F3F"/>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http://localhost:8080</a:t>
              </a:r>
              <a:r>
                <a:rPr lang="en-US" sz="2200" b="0" i="0" u="none" strike="noStrike" cap="none">
                  <a:solidFill>
                    <a:srgbClr val="3F3F3F"/>
                  </a:solidFill>
                  <a:latin typeface="Open Sans"/>
                  <a:ea typeface="Open Sans"/>
                  <a:cs typeface="Open Sans"/>
                  <a:sym typeface="Open Sans"/>
                </a:rPr>
                <a:t>.</a:t>
              </a:r>
              <a:endParaRPr/>
            </a:p>
          </p:txBody>
        </p:sp>
        <p:sp>
          <p:nvSpPr>
            <p:cNvPr id="466" name="Google Shape;466;p45"/>
            <p:cNvSpPr/>
            <p:nvPr/>
          </p:nvSpPr>
          <p:spPr>
            <a:xfrm>
              <a:off x="2868538" y="5054991"/>
              <a:ext cx="10489894" cy="1721059"/>
            </a:xfrm>
            <a:prstGeom prst="roundRect">
              <a:avLst>
                <a:gd name="adj" fmla="val 16667"/>
              </a:avLst>
            </a:prstGeom>
            <a:no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user may use the port number per the application.properties </a:t>
              </a:r>
              <a:endParaRPr/>
            </a:p>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server port in the Java back end.</a:t>
              </a:r>
              <a:endParaRPr/>
            </a:p>
          </p:txBody>
        </p:sp>
        <p:sp>
          <p:nvSpPr>
            <p:cNvPr id="467" name="Google Shape;467;p45"/>
            <p:cNvSpPr/>
            <p:nvPr/>
          </p:nvSpPr>
          <p:spPr>
            <a:xfrm>
              <a:off x="2868538" y="6978134"/>
              <a:ext cx="10489894" cy="1721059"/>
            </a:xfrm>
            <a:prstGeom prst="roundRect">
              <a:avLst>
                <a:gd name="adj" fmla="val 16667"/>
              </a:avLst>
            </a:prstGeom>
            <a:no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To make the application go live, change this base URL per production server requirements where the Java back end is hosted</a:t>
              </a:r>
              <a:endParaRPr/>
            </a:p>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 and running.</a:t>
              </a:r>
              <a:endParaRPr/>
            </a:p>
          </p:txBody>
        </p:sp>
      </p:grpSp>
      <p:pic>
        <p:nvPicPr>
          <p:cNvPr id="468" name="Google Shape;468;p45"/>
          <p:cNvPicPr preferRelativeResize="0"/>
          <p:nvPr/>
        </p:nvPicPr>
        <p:blipFill rotWithShape="1">
          <a:blip r:embed="rId4">
            <a:alphaModFix/>
          </a:blip>
          <a:srcRect t="6807" b="6798"/>
          <a:stretch/>
        </p:blipFill>
        <p:spPr>
          <a:xfrm>
            <a:off x="1521818" y="878710"/>
            <a:ext cx="13212240" cy="819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Define the Endpoints for the Services in the Back End</a:t>
            </a:r>
            <a:endParaRPr/>
          </a:p>
        </p:txBody>
      </p:sp>
      <p:grpSp>
        <p:nvGrpSpPr>
          <p:cNvPr id="474" name="Google Shape;474;p54"/>
          <p:cNvGrpSpPr/>
          <p:nvPr/>
        </p:nvGrpSpPr>
        <p:grpSpPr>
          <a:xfrm>
            <a:off x="2898842" y="2599599"/>
            <a:ext cx="11835216" cy="5388221"/>
            <a:chOff x="5103801" y="2909158"/>
            <a:chExt cx="6048395" cy="1270869"/>
          </a:xfrm>
        </p:grpSpPr>
        <p:sp>
          <p:nvSpPr>
            <p:cNvPr id="475" name="Google Shape;475;p54"/>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class BaseUrls {</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BASE_HREF: string = "</a:t>
              </a:r>
              <a:r>
                <a:rPr lang="en-US" sz="2000" b="1" i="0" u="none" strike="noStrike" cap="none">
                  <a:solidFill>
                    <a:srgbClr val="84A575"/>
                  </a:solidFill>
                  <a:latin typeface="Courier New"/>
                  <a:ea typeface="Courier New"/>
                  <a:cs typeface="Courier New"/>
                  <a:sym typeface="Courier New"/>
                </a:rPr>
                <a:t>http://localhost:8080</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USER_GROUPURL: string = "</a:t>
              </a:r>
              <a:r>
                <a:rPr lang="en-US" sz="2000" b="1" i="0" u="none" strike="noStrike" cap="none">
                  <a:solidFill>
                    <a:srgbClr val="84A575"/>
                  </a:solidFill>
                  <a:latin typeface="Courier New"/>
                  <a:ea typeface="Courier New"/>
                  <a:cs typeface="Courier New"/>
                  <a:sym typeface="Courier New"/>
                </a:rPr>
                <a:t>users</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SHIPMENT_GROUPURL: string = "</a:t>
              </a:r>
              <a:r>
                <a:rPr lang="en-US" sz="2000" b="1" i="0" u="none" strike="noStrike" cap="none">
                  <a:solidFill>
                    <a:srgbClr val="84A575"/>
                  </a:solidFill>
                  <a:latin typeface="Courier New"/>
                  <a:ea typeface="Courier New"/>
                  <a:cs typeface="Courier New"/>
                  <a:sym typeface="Courier New"/>
                </a:rPr>
                <a:t>shipments</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PRODUCT_GROUPURL: string = "</a:t>
              </a:r>
              <a:r>
                <a:rPr lang="en-US" sz="2000" b="1" i="0" u="none" strike="noStrike" cap="none">
                  <a:solidFill>
                    <a:srgbClr val="84A575"/>
                  </a:solidFill>
                  <a:latin typeface="Courier New"/>
                  <a:ea typeface="Courier New"/>
                  <a:cs typeface="Courier New"/>
                  <a:sym typeface="Courier New"/>
                </a:rPr>
                <a:t>products</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ORDER_GROUPURL: string = "</a:t>
              </a:r>
              <a:r>
                <a:rPr lang="en-US" sz="2000" b="1" i="0" u="none" strike="noStrike" cap="none">
                  <a:solidFill>
                    <a:srgbClr val="84A575"/>
                  </a:solidFill>
                  <a:latin typeface="Courier New"/>
                  <a:ea typeface="Courier New"/>
                  <a:cs typeface="Courier New"/>
                  <a:sym typeface="Courier New"/>
                </a:rPr>
                <a:t>orders</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ORDER_ITEMS_GROUPURL: string = "</a:t>
              </a:r>
              <a:r>
                <a:rPr lang="en-US" sz="2000" b="1" i="0" u="none" strike="noStrike" cap="none">
                  <a:solidFill>
                    <a:srgbClr val="84A575"/>
                  </a:solidFill>
                  <a:latin typeface="Courier New"/>
                  <a:ea typeface="Courier New"/>
                  <a:cs typeface="Courier New"/>
                  <a:sym typeface="Courier New"/>
                </a:rPr>
                <a:t>orderitems</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CATEGORIES_GROUPURL: string = "</a:t>
              </a:r>
              <a:r>
                <a:rPr lang="en-US" sz="2000" b="1" i="0" u="none" strike="noStrike" cap="none">
                  <a:solidFill>
                    <a:srgbClr val="84A575"/>
                  </a:solidFill>
                  <a:latin typeface="Courier New"/>
                  <a:ea typeface="Courier New"/>
                  <a:cs typeface="Courier New"/>
                  <a:sym typeface="Courier New"/>
                </a:rPr>
                <a:t>categories</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CART_GROUPURL: string = "</a:t>
              </a:r>
              <a:r>
                <a:rPr lang="en-US" sz="2000" b="1" i="0" u="none" strike="noStrike" cap="none">
                  <a:solidFill>
                    <a:srgbClr val="84A575"/>
                  </a:solidFill>
                  <a:latin typeface="Courier New"/>
                  <a:ea typeface="Courier New"/>
                  <a:cs typeface="Courier New"/>
                  <a:sym typeface="Courier New"/>
                </a:rPr>
                <a:t>cart</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readonly WISHLIST_GROUPURL: string = "</a:t>
              </a:r>
              <a:r>
                <a:rPr lang="en-US" sz="2000" b="1" i="0" u="none" strike="noStrike" cap="none">
                  <a:solidFill>
                    <a:srgbClr val="84A575"/>
                  </a:solidFill>
                  <a:latin typeface="Courier New"/>
                  <a:ea typeface="Courier New"/>
                  <a:cs typeface="Courier New"/>
                  <a:sym typeface="Courier New"/>
                </a:rPr>
                <a:t>wishlist</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p:txBody>
        </p:sp>
        <p:sp>
          <p:nvSpPr>
            <p:cNvPr id="476" name="Google Shape;476;p54"/>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5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78" name="Google Shape;478;p54"/>
          <p:cNvPicPr preferRelativeResize="0"/>
          <p:nvPr/>
        </p:nvPicPr>
        <p:blipFill rotWithShape="1">
          <a:blip r:embed="rId3">
            <a:alphaModFix/>
          </a:blip>
          <a:srcRect t="6807" b="6798"/>
          <a:stretch/>
        </p:blipFill>
        <p:spPr>
          <a:xfrm>
            <a:off x="1521818" y="878710"/>
            <a:ext cx="13212240" cy="81980"/>
          </a:xfrm>
          <a:prstGeom prst="rect">
            <a:avLst/>
          </a:prstGeom>
          <a:noFill/>
          <a:ln>
            <a:noFill/>
          </a:ln>
        </p:spPr>
      </p:pic>
      <p:sp>
        <p:nvSpPr>
          <p:cNvPr id="479" name="Google Shape;479;p54"/>
          <p:cNvSpPr txBox="1"/>
          <p:nvPr/>
        </p:nvSpPr>
        <p:spPr>
          <a:xfrm>
            <a:off x="3886740" y="1891547"/>
            <a:ext cx="848251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In the Back End, define the Endpoints for the Services: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Define the Endpoints for the Services in the Back End</a:t>
            </a:r>
            <a:endParaRPr/>
          </a:p>
        </p:txBody>
      </p:sp>
      <p:grpSp>
        <p:nvGrpSpPr>
          <p:cNvPr id="485" name="Google Shape;485;p55"/>
          <p:cNvGrpSpPr/>
          <p:nvPr/>
        </p:nvGrpSpPr>
        <p:grpSpPr>
          <a:xfrm>
            <a:off x="2169459" y="2653554"/>
            <a:ext cx="12633820" cy="5374558"/>
            <a:chOff x="5103801" y="2909158"/>
            <a:chExt cx="6048395" cy="1270869"/>
          </a:xfrm>
        </p:grpSpPr>
        <p:sp>
          <p:nvSpPr>
            <p:cNvPr id="486" name="Google Shape;486;p55"/>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static getUrl(key: string): string { </a:t>
              </a:r>
              <a:r>
                <a:rPr lang="en-US" sz="2000" b="1" i="0" u="none" strike="noStrike" cap="none">
                  <a:solidFill>
                    <a:srgbClr val="84A575"/>
                  </a:solidFill>
                  <a:latin typeface="Courier New"/>
                  <a:ea typeface="Courier New"/>
                  <a:cs typeface="Courier New"/>
                  <a:sym typeface="Courier New"/>
                </a:rPr>
                <a:t>return `${this.BASE_HREF}/${key}/get`;</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getAddUrl(key: string): string { </a:t>
              </a:r>
              <a:r>
                <a:rPr lang="en-US" sz="2000" b="1" i="0" u="none" strike="noStrike" cap="none">
                  <a:solidFill>
                    <a:srgbClr val="84A575"/>
                  </a:solidFill>
                  <a:latin typeface="Courier New"/>
                  <a:ea typeface="Courier New"/>
                  <a:cs typeface="Courier New"/>
                  <a:sym typeface="Courier New"/>
                </a:rPr>
                <a:t>return `${this.BASE_HREF}/${key}/add`;</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getUpdateUrl(key: string): string { </a:t>
              </a:r>
              <a:r>
                <a:rPr lang="en-US" sz="2000" b="1" i="0" u="none" strike="noStrike" cap="none">
                  <a:solidFill>
                    <a:srgbClr val="84A575"/>
                  </a:solidFill>
                  <a:latin typeface="Courier New"/>
                  <a:ea typeface="Courier New"/>
                  <a:cs typeface="Courier New"/>
                  <a:sym typeface="Courier New"/>
                </a:rPr>
                <a:t>return `${this.BASE_HREF}/${key}/update`;</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getDeleteUrl(key: string): string { </a:t>
              </a:r>
              <a:r>
                <a:rPr lang="en-US" sz="2000" b="1" i="0" u="none" strike="noStrike" cap="none">
                  <a:solidFill>
                    <a:srgbClr val="84A575"/>
                  </a:solidFill>
                  <a:latin typeface="Courier New"/>
                  <a:ea typeface="Courier New"/>
                  <a:cs typeface="Courier New"/>
                  <a:sym typeface="Courier New"/>
                </a:rPr>
                <a:t>return `${this.BASE_HREF}/${key}/delete`;</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static getLoginUrl(key: string): string { </a:t>
              </a:r>
              <a:r>
                <a:rPr lang="en-US" sz="2000" b="1" i="0" u="none" strike="noStrike" cap="none">
                  <a:solidFill>
                    <a:srgbClr val="84A575"/>
                  </a:solidFill>
                  <a:latin typeface="Courier New"/>
                  <a:ea typeface="Courier New"/>
                  <a:cs typeface="Courier New"/>
                  <a:sym typeface="Courier New"/>
                </a:rPr>
                <a:t>return `${this.BASE_HREF}/${key}/login`;</a:t>
              </a: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100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1000"/>
                </a:spcBef>
                <a:spcAft>
                  <a:spcPts val="0"/>
                </a:spcAft>
                <a:buClr>
                  <a:srgbClr val="000000"/>
                </a:buClr>
                <a:buSzPts val="28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487" name="Google Shape;487;p55"/>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5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89" name="Google Shape;489;p55"/>
          <p:cNvPicPr preferRelativeResize="0"/>
          <p:nvPr/>
        </p:nvPicPr>
        <p:blipFill rotWithShape="1">
          <a:blip r:embed="rId3">
            <a:alphaModFix/>
          </a:blip>
          <a:srcRect t="6807" b="6798"/>
          <a:stretch/>
        </p:blipFill>
        <p:spPr>
          <a:xfrm>
            <a:off x="1521818" y="878710"/>
            <a:ext cx="13212240" cy="81980"/>
          </a:xfrm>
          <a:prstGeom prst="rect">
            <a:avLst/>
          </a:prstGeom>
          <a:noFill/>
          <a:ln>
            <a:noFill/>
          </a:ln>
        </p:spPr>
      </p:pic>
      <p:sp>
        <p:nvSpPr>
          <p:cNvPr id="490" name="Google Shape;490;p55"/>
          <p:cNvSpPr txBox="1"/>
          <p:nvPr/>
        </p:nvSpPr>
        <p:spPr>
          <a:xfrm>
            <a:off x="3886678" y="1912958"/>
            <a:ext cx="848251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In</a:t>
            </a:r>
            <a:r>
              <a:rPr lang="en-US" sz="2200" b="0" i="0" u="none" strike="noStrike" cap="none">
                <a:solidFill>
                  <a:srgbClr val="76777B"/>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the Back End, define the Endpoints for the Services: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AuthService</a:t>
            </a:r>
            <a:endParaRPr/>
          </a:p>
        </p:txBody>
      </p:sp>
      <p:sp>
        <p:nvSpPr>
          <p:cNvPr id="496" name="Google Shape;496;p56"/>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solidFill>
                  <a:srgbClr val="3F3F3F"/>
                </a:solidFill>
              </a:rPr>
              <a:t>Create an authservice that will have definitions for loginUser and registerUser methods.</a:t>
            </a:r>
            <a:endParaRPr/>
          </a:p>
        </p:txBody>
      </p:sp>
      <p:sp>
        <p:nvSpPr>
          <p:cNvPr id="497" name="Google Shape;497;p56"/>
          <p:cNvSpPr/>
          <p:nvPr/>
        </p:nvSpPr>
        <p:spPr>
          <a:xfrm>
            <a:off x="3247099" y="4515487"/>
            <a:ext cx="9761803" cy="1046010"/>
          </a:xfrm>
          <a:prstGeom prst="roundRect">
            <a:avLst>
              <a:gd name="adj" fmla="val 16667"/>
            </a:avLst>
          </a:prstGeom>
          <a:solidFill>
            <a:srgbClr val="EFB91B"/>
          </a:solidFill>
          <a:ln w="25400" cap="flat" cmpd="sng">
            <a:solidFill>
              <a:srgbClr val="EFB9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Methods use the HttpClient to request the Java back-end service </a:t>
            </a:r>
            <a:endParaRPr/>
          </a:p>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to perform authentication.</a:t>
            </a:r>
            <a:endParaRPr/>
          </a:p>
        </p:txBody>
      </p:sp>
      <p:pic>
        <p:nvPicPr>
          <p:cNvPr id="498" name="Google Shape;498;p56"/>
          <p:cNvPicPr preferRelativeResize="0"/>
          <p:nvPr/>
        </p:nvPicPr>
        <p:blipFill rotWithShape="1">
          <a:blip r:embed="rId3">
            <a:alphaModFix/>
          </a:blip>
          <a:srcRect t="6807" b="6798"/>
          <a:stretch/>
        </p:blipFill>
        <p:spPr>
          <a:xfrm>
            <a:off x="6503764" y="878710"/>
            <a:ext cx="3248349" cy="819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AuthService</a:t>
            </a:r>
            <a:endParaRPr/>
          </a:p>
        </p:txBody>
      </p:sp>
      <p:sp>
        <p:nvSpPr>
          <p:cNvPr id="504" name="Google Shape;504;p57"/>
          <p:cNvSpPr txBox="1">
            <a:spLocks noGrp="1"/>
          </p:cNvSpPr>
          <p:nvPr>
            <p:ph type="body" idx="1"/>
          </p:nvPr>
        </p:nvSpPr>
        <p:spPr>
          <a:xfrm>
            <a:off x="1902091" y="1604365"/>
            <a:ext cx="12451800" cy="5516275"/>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Here, users can see how the loginUser method makes the http request to the Java back end to check the user details from the database.</a:t>
            </a:r>
            <a:endParaRPr/>
          </a:p>
        </p:txBody>
      </p:sp>
      <p:grpSp>
        <p:nvGrpSpPr>
          <p:cNvPr id="505" name="Google Shape;505;p57"/>
          <p:cNvGrpSpPr/>
          <p:nvPr/>
        </p:nvGrpSpPr>
        <p:grpSpPr>
          <a:xfrm>
            <a:off x="2116113" y="2754625"/>
            <a:ext cx="12740956" cy="5474976"/>
            <a:chOff x="5103801" y="2909158"/>
            <a:chExt cx="6048395" cy="1270869"/>
          </a:xfrm>
        </p:grpSpPr>
        <p:sp>
          <p:nvSpPr>
            <p:cNvPr id="506" name="Google Shape;506;p57"/>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loginUser(value: {email: </a:t>
              </a:r>
              <a:r>
                <a:rPr lang="en-US" sz="2000" b="1" i="0" u="none" strike="noStrike" cap="none">
                  <a:solidFill>
                    <a:srgbClr val="84A575"/>
                  </a:solidFill>
                  <a:latin typeface="Courier New"/>
                  <a:ea typeface="Courier New"/>
                  <a:cs typeface="Courier New"/>
                  <a:sym typeface="Courier New"/>
                </a:rPr>
                <a:t>string</a:t>
              </a:r>
              <a:r>
                <a:rPr lang="en-US" sz="2000" b="1" i="0" u="none" strike="noStrike" cap="none">
                  <a:solidFill>
                    <a:schemeClr val="lt1"/>
                  </a:solidFill>
                  <a:latin typeface="Courier New"/>
                  <a:ea typeface="Courier New"/>
                  <a:cs typeface="Courier New"/>
                  <a:sym typeface="Courier New"/>
                </a:rPr>
                <a:t>; password: </a:t>
              </a:r>
              <a:r>
                <a:rPr lang="en-US" sz="2000" b="1" i="0" u="none" strike="noStrike" cap="none">
                  <a:solidFill>
                    <a:srgbClr val="84A575"/>
                  </a:solidFill>
                  <a:latin typeface="Courier New"/>
                  <a:ea typeface="Courier New"/>
                  <a:cs typeface="Courier New"/>
                  <a:sym typeface="Courier New"/>
                </a:rPr>
                <a:t>string</a:t>
              </a: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 formData = new FormData();</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formData.append("</a:t>
              </a:r>
              <a:r>
                <a:rPr lang="en-US" sz="2000" b="1" i="0" u="none" strike="noStrike" cap="none">
                  <a:solidFill>
                    <a:srgbClr val="84A575"/>
                  </a:solidFill>
                  <a:latin typeface="Courier New"/>
                  <a:ea typeface="Courier New"/>
                  <a:cs typeface="Courier New"/>
                  <a:sym typeface="Courier New"/>
                </a:rPr>
                <a:t>email</a:t>
              </a:r>
              <a:r>
                <a:rPr lang="en-US" sz="2000" b="1" i="0" u="none" strike="noStrike" cap="none">
                  <a:solidFill>
                    <a:schemeClr val="lt1"/>
                  </a:solidFill>
                  <a:latin typeface="Courier New"/>
                  <a:ea typeface="Courier New"/>
                  <a:cs typeface="Courier New"/>
                  <a:sym typeface="Courier New"/>
                </a:rPr>
                <a:t>", value.email.trim() ||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formData.append("</a:t>
              </a:r>
              <a:r>
                <a:rPr lang="en-US" sz="2000" b="1" i="0" u="none" strike="noStrike" cap="none">
                  <a:solidFill>
                    <a:srgbClr val="84A575"/>
                  </a:solidFill>
                  <a:latin typeface="Courier New"/>
                  <a:ea typeface="Courier New"/>
                  <a:cs typeface="Courier New"/>
                  <a:sym typeface="Courier New"/>
                </a:rPr>
                <a:t>password</a:t>
              </a:r>
              <a:r>
                <a:rPr lang="en-US" sz="2000" b="1" i="0" u="none" strike="noStrike" cap="none">
                  <a:solidFill>
                    <a:schemeClr val="lt1"/>
                  </a:solidFill>
                  <a:latin typeface="Courier New"/>
                  <a:ea typeface="Courier New"/>
                  <a:cs typeface="Courier New"/>
                  <a:sym typeface="Courier New"/>
                </a:rPr>
                <a:t>", value.password.trim() ||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this.http.post(BaseUrls.getLoginUrl(BaseUrls.USER_GROUPURL), formData)</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next: ({ code, message, data }: any) =&gt;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localStorage.setItem("</a:t>
              </a:r>
              <a:r>
                <a:rPr lang="en-US" sz="2000" b="1" i="0" u="none" strike="noStrike" cap="none">
                  <a:solidFill>
                    <a:srgbClr val="84A575"/>
                  </a:solidFill>
                  <a:latin typeface="Courier New"/>
                  <a:ea typeface="Courier New"/>
                  <a:cs typeface="Courier New"/>
                  <a:sym typeface="Courier New"/>
                </a:rPr>
                <a:t>user</a:t>
              </a:r>
              <a:r>
                <a:rPr lang="en-US" sz="2000" b="1" i="0" u="none" strike="noStrike" cap="none">
                  <a:solidFill>
                    <a:schemeClr val="lt1"/>
                  </a:solidFill>
                  <a:latin typeface="Courier New"/>
                  <a:ea typeface="Courier New"/>
                  <a:cs typeface="Courier New"/>
                  <a:sym typeface="Courier New"/>
                </a:rPr>
                <a:t>", JSON.stringify(data[0]));</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this.toast.success(message, "</a:t>
              </a:r>
              <a:r>
                <a:rPr lang="en-US" sz="2000" b="1" i="0" u="none" strike="noStrike" cap="none">
                  <a:solidFill>
                    <a:srgbClr val="84A575"/>
                  </a:solidFill>
                  <a:latin typeface="Courier New"/>
                  <a:ea typeface="Courier New"/>
                  <a:cs typeface="Courier New"/>
                  <a:sym typeface="Courier New"/>
                </a:rPr>
                <a:t>Login Successfull</a:t>
              </a: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this.router.navigate(['/'], { replaceUrl: true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 (error) =&gt; {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localStorage.setItem("</a:t>
              </a:r>
              <a:r>
                <a:rPr lang="en-US" sz="2000" b="1" i="0" u="none" strike="noStrike" cap="none">
                  <a:solidFill>
                    <a:srgbClr val="84A575"/>
                  </a:solidFill>
                  <a:latin typeface="Courier New"/>
                  <a:ea typeface="Courier New"/>
                  <a:cs typeface="Courier New"/>
                  <a:sym typeface="Courier New"/>
                </a:rPr>
                <a:t>user</a:t>
              </a:r>
              <a:r>
                <a:rPr lang="en-US" sz="2000" b="1" i="0" u="none" strike="noStrike" cap="none">
                  <a:solidFill>
                    <a:schemeClr val="lt1"/>
                  </a:solidFill>
                  <a:latin typeface="Courier New"/>
                  <a:ea typeface="Courier New"/>
                  <a:cs typeface="Courier New"/>
                  <a:sym typeface="Courier New"/>
                </a:rPr>
                <a:t>", JSON.stringify(null));</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this.toast.warning("</a:t>
              </a:r>
              <a:r>
                <a:rPr lang="en-US" sz="2000" b="1" i="0" u="none" strike="noStrike" cap="none">
                  <a:solidFill>
                    <a:srgbClr val="84A575"/>
                  </a:solidFill>
                  <a:latin typeface="Courier New"/>
                  <a:ea typeface="Courier New"/>
                  <a:cs typeface="Courier New"/>
                  <a:sym typeface="Courier New"/>
                </a:rPr>
                <a:t>Please Check Your Credentials</a:t>
              </a: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507" name="Google Shape;507;p57"/>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5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09" name="Google Shape;509;p57"/>
          <p:cNvPicPr preferRelativeResize="0"/>
          <p:nvPr/>
        </p:nvPicPr>
        <p:blipFill rotWithShape="1">
          <a:blip r:embed="rId3">
            <a:alphaModFix/>
          </a:blip>
          <a:srcRect t="6807" b="6798"/>
          <a:stretch/>
        </p:blipFill>
        <p:spPr>
          <a:xfrm>
            <a:off x="6503764" y="878710"/>
            <a:ext cx="3248349" cy="819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Login Component for End-User Login</a:t>
            </a:r>
            <a:endParaRPr/>
          </a:p>
        </p:txBody>
      </p:sp>
      <p:grpSp>
        <p:nvGrpSpPr>
          <p:cNvPr id="515" name="Google Shape;515;p58"/>
          <p:cNvGrpSpPr/>
          <p:nvPr/>
        </p:nvGrpSpPr>
        <p:grpSpPr>
          <a:xfrm>
            <a:off x="3163152" y="2622379"/>
            <a:ext cx="9929696" cy="3899242"/>
            <a:chOff x="5194191" y="2622379"/>
            <a:chExt cx="9929696" cy="3899242"/>
          </a:xfrm>
        </p:grpSpPr>
        <p:sp>
          <p:nvSpPr>
            <p:cNvPr id="516" name="Google Shape;516;p58"/>
            <p:cNvSpPr/>
            <p:nvPr/>
          </p:nvSpPr>
          <p:spPr>
            <a:xfrm>
              <a:off x="5194191" y="2622379"/>
              <a:ext cx="9929695" cy="1582943"/>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For the end-user web app authentication, create a login component which reads the form data entered by the end-user in the login form.</a:t>
              </a:r>
              <a:endParaRPr/>
            </a:p>
          </p:txBody>
        </p:sp>
        <p:sp>
          <p:nvSpPr>
            <p:cNvPr id="517" name="Google Shape;517;p58"/>
            <p:cNvSpPr/>
            <p:nvPr/>
          </p:nvSpPr>
          <p:spPr>
            <a:xfrm>
              <a:off x="5194192" y="4938678"/>
              <a:ext cx="9929695" cy="1582943"/>
            </a:xfrm>
            <a:prstGeom prst="roundRect">
              <a:avLst>
                <a:gd name="adj" fmla="val 16667"/>
              </a:avLst>
            </a:prstGeom>
            <a:solidFill>
              <a:srgbClr val="76777B"/>
            </a:solidFill>
            <a:ln w="25400" cap="flat" cmpd="sng">
              <a:solidFill>
                <a:srgbClr val="76777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The login component uses AuthService, where the authentication</a:t>
              </a:r>
              <a:endParaRPr/>
            </a:p>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 is done using the loginUser method. </a:t>
              </a:r>
              <a:endParaRPr/>
            </a:p>
          </p:txBody>
        </p:sp>
      </p:grpSp>
      <p:pic>
        <p:nvPicPr>
          <p:cNvPr id="518" name="Google Shape;518;p58"/>
          <p:cNvPicPr preferRelativeResize="0"/>
          <p:nvPr/>
        </p:nvPicPr>
        <p:blipFill rotWithShape="1">
          <a:blip r:embed="rId3">
            <a:alphaModFix/>
          </a:blip>
          <a:srcRect t="6807" b="6798"/>
          <a:stretch/>
        </p:blipFill>
        <p:spPr>
          <a:xfrm>
            <a:off x="3510758" y="878710"/>
            <a:ext cx="9234361" cy="819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Login Component for End-User Login</a:t>
            </a:r>
            <a:endParaRPr/>
          </a:p>
        </p:txBody>
      </p:sp>
      <p:grpSp>
        <p:nvGrpSpPr>
          <p:cNvPr id="524" name="Google Shape;524;p59"/>
          <p:cNvGrpSpPr/>
          <p:nvPr/>
        </p:nvGrpSpPr>
        <p:grpSpPr>
          <a:xfrm>
            <a:off x="1790700" y="2629338"/>
            <a:ext cx="13303511" cy="5382544"/>
            <a:chOff x="5103801" y="2909158"/>
            <a:chExt cx="6048395" cy="1270869"/>
          </a:xfrm>
        </p:grpSpPr>
        <p:sp>
          <p:nvSpPr>
            <p:cNvPr id="525" name="Google Shape;525;p59"/>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a:t>
              </a:r>
              <a:r>
                <a:rPr lang="en-US" sz="2000" b="1" i="0" u="none" strike="noStrike" cap="none">
                  <a:solidFill>
                    <a:srgbClr val="84A575"/>
                  </a:solidFill>
                  <a:latin typeface="Courier New"/>
                  <a:ea typeface="Courier New"/>
                  <a:cs typeface="Courier New"/>
                  <a:sym typeface="Courier New"/>
                </a:rPr>
                <a:t>class</a:t>
              </a:r>
              <a:r>
                <a:rPr lang="en-US" sz="2000" b="1" i="0" u="none" strike="noStrike" cap="none">
                  <a:solidFill>
                    <a:schemeClr val="lt1"/>
                  </a:solidFill>
                  <a:latin typeface="Courier New"/>
                  <a:ea typeface="Courier New"/>
                  <a:cs typeface="Courier New"/>
                  <a:sym typeface="Courier New"/>
                </a:rPr>
                <a:t> LoginComponent implements OnInit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errorMsg: string | undefined;</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loginInProcess: boolean = false;</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loginForm: FormGroup = new FormGroup({</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email: new FormControl(null, [Validators.required, Validators.email]),</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password: new FormControl(null, [Validators.required])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authService: AuthService,</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toast: ToastrService	) {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loginUser = () =&gt;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if(this.loginForm.invalid)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this.toast.info("</a:t>
              </a:r>
              <a:r>
                <a:rPr lang="en-US" sz="2000" b="1" i="0" u="none" strike="noStrike" cap="none">
                  <a:solidFill>
                    <a:srgbClr val="84A575"/>
                  </a:solidFill>
                  <a:latin typeface="Courier New"/>
                  <a:ea typeface="Courier New"/>
                  <a:cs typeface="Courier New"/>
                  <a:sym typeface="Courier New"/>
                </a:rPr>
                <a:t>All Field Required</a:t>
              </a:r>
              <a:r>
                <a:rPr lang="en-US" sz="2000" b="1" i="0" u="none" strike="noStrike" cap="none">
                  <a:solidFill>
                    <a:schemeClr val="lt1"/>
                  </a:solidFill>
                  <a:latin typeface="Courier New"/>
                  <a:ea typeface="Courier New"/>
                  <a:cs typeface="Courier New"/>
                  <a:sym typeface="Courier New"/>
                </a:rPr>
                <a: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return;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this.authService.loginUser(this.loginForm.value); }}</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526" name="Google Shape;526;p59"/>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5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28" name="Google Shape;528;p59"/>
          <p:cNvPicPr preferRelativeResize="0"/>
          <p:nvPr/>
        </p:nvPicPr>
        <p:blipFill rotWithShape="1">
          <a:blip r:embed="rId3">
            <a:alphaModFix/>
          </a:blip>
          <a:srcRect t="6807" b="6798"/>
          <a:stretch/>
        </p:blipFill>
        <p:spPr>
          <a:xfrm>
            <a:off x="3510758" y="878710"/>
            <a:ext cx="9234361" cy="81980"/>
          </a:xfrm>
          <a:prstGeom prst="rect">
            <a:avLst/>
          </a:prstGeom>
          <a:noFill/>
          <a:ln>
            <a:noFill/>
          </a:ln>
        </p:spPr>
      </p:pic>
      <p:sp>
        <p:nvSpPr>
          <p:cNvPr id="529" name="Google Shape;529;p59"/>
          <p:cNvSpPr txBox="1"/>
          <p:nvPr/>
        </p:nvSpPr>
        <p:spPr>
          <a:xfrm>
            <a:off x="3346330" y="1931671"/>
            <a:ext cx="956321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For end-user login use a login component.</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Login Component for End-User Login: Success</a:t>
            </a:r>
            <a:endParaRPr/>
          </a:p>
        </p:txBody>
      </p:sp>
      <p:sp>
        <p:nvSpPr>
          <p:cNvPr id="535" name="Google Shape;535;p60"/>
          <p:cNvSpPr/>
          <p:nvPr/>
        </p:nvSpPr>
        <p:spPr>
          <a:xfrm>
            <a:off x="2388488" y="1834397"/>
            <a:ext cx="12108562" cy="940823"/>
          </a:xfrm>
          <a:prstGeom prst="roundRect">
            <a:avLst>
              <a:gd name="adj" fmla="val 16667"/>
            </a:avLst>
          </a:prstGeom>
          <a:solidFill>
            <a:srgbClr val="1D97D0"/>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Once the API sends a response for success, it will show a toast message to the end user.</a:t>
            </a:r>
            <a:endParaRPr/>
          </a:p>
        </p:txBody>
      </p:sp>
      <p:grpSp>
        <p:nvGrpSpPr>
          <p:cNvPr id="536" name="Google Shape;536;p60"/>
          <p:cNvGrpSpPr/>
          <p:nvPr/>
        </p:nvGrpSpPr>
        <p:grpSpPr>
          <a:xfrm>
            <a:off x="2977116" y="3203723"/>
            <a:ext cx="10475015" cy="4857397"/>
            <a:chOff x="1910733" y="2758878"/>
            <a:chExt cx="12434533" cy="5553329"/>
          </a:xfrm>
        </p:grpSpPr>
        <p:pic>
          <p:nvPicPr>
            <p:cNvPr id="537" name="Google Shape;537;p60"/>
            <p:cNvPicPr preferRelativeResize="0"/>
            <p:nvPr/>
          </p:nvPicPr>
          <p:blipFill rotWithShape="1">
            <a:blip r:embed="rId3">
              <a:alphaModFix/>
            </a:blip>
            <a:srcRect/>
            <a:stretch/>
          </p:blipFill>
          <p:spPr>
            <a:xfrm>
              <a:off x="1910733" y="2758878"/>
              <a:ext cx="12434533" cy="5553329"/>
            </a:xfrm>
            <a:prstGeom prst="rect">
              <a:avLst/>
            </a:prstGeom>
            <a:noFill/>
            <a:ln w="12700" cap="flat" cmpd="sng">
              <a:solidFill>
                <a:srgbClr val="3F3F3F"/>
              </a:solidFill>
              <a:prstDash val="solid"/>
              <a:round/>
              <a:headEnd type="none" w="sm" len="sm"/>
              <a:tailEnd type="none" w="sm" len="sm"/>
            </a:ln>
          </p:spPr>
        </p:pic>
        <p:sp>
          <p:nvSpPr>
            <p:cNvPr id="538" name="Google Shape;538;p60"/>
            <p:cNvSpPr/>
            <p:nvPr/>
          </p:nvSpPr>
          <p:spPr>
            <a:xfrm>
              <a:off x="11458670" y="2813157"/>
              <a:ext cx="2822932" cy="994590"/>
            </a:xfrm>
            <a:prstGeom prst="rect">
              <a:avLst/>
            </a:prstGeom>
            <a:noFill/>
            <a:ln w="12700" cap="flat" cmpd="sng">
              <a:solidFill>
                <a:srgbClr val="DA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539" name="Google Shape;539;p60"/>
          <p:cNvPicPr preferRelativeResize="0"/>
          <p:nvPr/>
        </p:nvPicPr>
        <p:blipFill rotWithShape="1">
          <a:blip r:embed="rId4">
            <a:alphaModFix/>
          </a:blip>
          <a:srcRect t="6807" b="6798"/>
          <a:stretch/>
        </p:blipFill>
        <p:spPr>
          <a:xfrm>
            <a:off x="2323388" y="878710"/>
            <a:ext cx="11609101" cy="819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1100"/>
              <a:buNone/>
            </a:pPr>
            <a:r>
              <a:rPr lang="en-US"/>
              <a:t>Implement HTTP Client </a:t>
            </a:r>
            <a:endParaRPr/>
          </a:p>
          <a:p>
            <a:pPr marL="0" lvl="0" indent="0" algn="ctr" rtl="0">
              <a:lnSpc>
                <a:spcPct val="100000"/>
              </a:lnSpc>
              <a:spcBef>
                <a:spcPts val="1000"/>
              </a:spcBef>
              <a:spcAft>
                <a:spcPts val="0"/>
              </a:spcAft>
              <a:buSzPts val="1100"/>
              <a:buNone/>
            </a:pPr>
            <a:r>
              <a:rPr lang="en-US"/>
              <a:t>for the Angular End-User Project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AuthService: Register for End User</a:t>
            </a:r>
            <a:endParaRPr/>
          </a:p>
        </p:txBody>
      </p:sp>
      <p:sp>
        <p:nvSpPr>
          <p:cNvPr id="545" name="Google Shape;545;p61"/>
          <p:cNvSpPr txBox="1">
            <a:spLocks noGrp="1"/>
          </p:cNvSpPr>
          <p:nvPr>
            <p:ph type="body" idx="1"/>
          </p:nvPr>
        </p:nvSpPr>
        <p:spPr>
          <a:xfrm>
            <a:off x="1902091" y="1539354"/>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Here, users can see how the registerUser method makes the HTTP request to the Java back end to save the details of the user in the database.</a:t>
            </a:r>
            <a:endParaRPr/>
          </a:p>
          <a:p>
            <a:pPr marL="0" lvl="0" indent="0" algn="l" rtl="0">
              <a:lnSpc>
                <a:spcPct val="100000"/>
              </a:lnSpc>
              <a:spcBef>
                <a:spcPts val="0"/>
              </a:spcBef>
              <a:spcAft>
                <a:spcPts val="0"/>
              </a:spcAft>
              <a:buSzPts val="1400"/>
              <a:buNone/>
            </a:pPr>
            <a:endParaRPr/>
          </a:p>
        </p:txBody>
      </p:sp>
      <p:grpSp>
        <p:nvGrpSpPr>
          <p:cNvPr id="546" name="Google Shape;546;p61"/>
          <p:cNvGrpSpPr/>
          <p:nvPr/>
        </p:nvGrpSpPr>
        <p:grpSpPr>
          <a:xfrm>
            <a:off x="1790701" y="2741122"/>
            <a:ext cx="13296900" cy="5488478"/>
            <a:chOff x="5103801" y="2909158"/>
            <a:chExt cx="6048395" cy="1270869"/>
          </a:xfrm>
        </p:grpSpPr>
        <p:sp>
          <p:nvSpPr>
            <p:cNvPr id="547" name="Google Shape;547;p61"/>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registerUser(values: any) {</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const formData: FormData = new FormData();</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Object.entries(values).forEach(([key, value]: [string, any], idx: number) =&gt; {</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formData.append(key, value);	});</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this.http.post(BaseUrls.getAddUrl(BaseUrls.USER_GROUPURL), formData)</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.subscribe({</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next: ({ code, message, data }: any) =&gt; {</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localStorage.setItem("</a:t>
              </a:r>
              <a:r>
                <a:rPr lang="en-US" sz="2000" b="1" i="0" u="none" strike="noStrike" cap="none">
                  <a:solidFill>
                    <a:srgbClr val="84A575"/>
                  </a:solidFill>
                  <a:latin typeface="Courier New"/>
                  <a:ea typeface="Courier New"/>
                  <a:cs typeface="Courier New"/>
                  <a:sym typeface="Courier New"/>
                </a:rPr>
                <a:t>user</a:t>
              </a:r>
              <a:r>
                <a:rPr lang="en-US" sz="2000" b="1" i="0" u="none" strike="noStrike" cap="none">
                  <a:solidFill>
                    <a:schemeClr val="lt1"/>
                  </a:solidFill>
                  <a:latin typeface="Courier New"/>
                  <a:ea typeface="Courier New"/>
                  <a:cs typeface="Courier New"/>
                  <a:sym typeface="Courier New"/>
                </a:rPr>
                <a:t>", JSON.stringify(data[0]));</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 this.router.navigate(['/'], { replaceUrl: true })</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setTimeout(() =&gt; this.router.navigate(['/'], { replaceUrl: true }), 2000)</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this.toast.success("", "</a:t>
              </a:r>
              <a:r>
                <a:rPr lang="en-US" sz="2000" b="1" i="0" u="none" strike="noStrike" cap="none">
                  <a:solidFill>
                    <a:srgbClr val="84A575"/>
                  </a:solidFill>
                  <a:latin typeface="Courier New"/>
                  <a:ea typeface="Courier New"/>
                  <a:cs typeface="Courier New"/>
                  <a:sym typeface="Courier New"/>
                </a:rPr>
                <a:t>Registered</a:t>
              </a: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Successfull</a:t>
              </a: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error: (error) =&gt; { </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console.log(error);</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localStorage.setItem("user", JSON.stringify(null));</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this.toast.warning("</a:t>
              </a:r>
              <a:r>
                <a:rPr lang="en-US" sz="2000" b="1" i="0" u="none" strike="noStrike" cap="none">
                  <a:solidFill>
                    <a:srgbClr val="84A575"/>
                  </a:solidFill>
                  <a:latin typeface="Courier New"/>
                  <a:ea typeface="Courier New"/>
                  <a:cs typeface="Courier New"/>
                  <a:sym typeface="Courier New"/>
                </a:rPr>
                <a:t>Something Went Wrong!! Please Again...</a:t>
              </a: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Failed</a:t>
              </a: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chemeClr val="dk1"/>
                </a:buClr>
                <a:buSzPts val="20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548" name="Google Shape;548;p61"/>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6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50" name="Google Shape;550;p61"/>
          <p:cNvPicPr preferRelativeResize="0"/>
          <p:nvPr/>
        </p:nvPicPr>
        <p:blipFill rotWithShape="1">
          <a:blip r:embed="rId3">
            <a:alphaModFix/>
          </a:blip>
          <a:srcRect t="6807" b="6798"/>
          <a:stretch/>
        </p:blipFill>
        <p:spPr>
          <a:xfrm>
            <a:off x="3821411" y="878710"/>
            <a:ext cx="8613055" cy="819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Register Component for End-User Registration</a:t>
            </a:r>
            <a:endParaRPr/>
          </a:p>
        </p:txBody>
      </p:sp>
      <p:grpSp>
        <p:nvGrpSpPr>
          <p:cNvPr id="556" name="Google Shape;556;p62"/>
          <p:cNvGrpSpPr/>
          <p:nvPr/>
        </p:nvGrpSpPr>
        <p:grpSpPr>
          <a:xfrm>
            <a:off x="3420421" y="1838588"/>
            <a:ext cx="9885382" cy="5466823"/>
            <a:chOff x="2857840" y="2203604"/>
            <a:chExt cx="9885382" cy="5466823"/>
          </a:xfrm>
        </p:grpSpPr>
        <p:grpSp>
          <p:nvGrpSpPr>
            <p:cNvPr id="557" name="Google Shape;557;p62"/>
            <p:cNvGrpSpPr/>
            <p:nvPr/>
          </p:nvGrpSpPr>
          <p:grpSpPr>
            <a:xfrm>
              <a:off x="2857840" y="2203604"/>
              <a:ext cx="9885382" cy="1529281"/>
              <a:chOff x="2992800" y="2176707"/>
              <a:chExt cx="9885382" cy="1529281"/>
            </a:xfrm>
          </p:grpSpPr>
          <p:sp>
            <p:nvSpPr>
              <p:cNvPr id="558" name="Google Shape;558;p62"/>
              <p:cNvSpPr/>
              <p:nvPr/>
            </p:nvSpPr>
            <p:spPr>
              <a:xfrm>
                <a:off x="3352800" y="2540160"/>
                <a:ext cx="9525382" cy="1165828"/>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Create a register component that takes the form data entered </a:t>
                </a:r>
                <a:endParaRPr/>
              </a:p>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by the end user in a register form.</a:t>
                </a:r>
                <a:endParaRPr/>
              </a:p>
            </p:txBody>
          </p:sp>
          <p:sp>
            <p:nvSpPr>
              <p:cNvPr id="559" name="Google Shape;559;p62"/>
              <p:cNvSpPr/>
              <p:nvPr/>
            </p:nvSpPr>
            <p:spPr>
              <a:xfrm>
                <a:off x="2992800" y="2176707"/>
                <a:ext cx="720000" cy="720000"/>
              </a:xfrm>
              <a:prstGeom prst="flowChartConnector">
                <a:avLst/>
              </a:prstGeom>
              <a:solidFill>
                <a:srgbClr val="0075C4"/>
              </a:solidFill>
              <a:ln w="1905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1</a:t>
                </a:r>
                <a:endParaRPr sz="2200" b="1" i="0" u="none" strike="noStrike" cap="none">
                  <a:solidFill>
                    <a:schemeClr val="lt1"/>
                  </a:solidFill>
                  <a:latin typeface="Open Sans"/>
                  <a:ea typeface="Open Sans"/>
                  <a:cs typeface="Open Sans"/>
                  <a:sym typeface="Open Sans"/>
                </a:endParaRPr>
              </a:p>
            </p:txBody>
          </p:sp>
        </p:grpSp>
        <p:grpSp>
          <p:nvGrpSpPr>
            <p:cNvPr id="560" name="Google Shape;560;p62"/>
            <p:cNvGrpSpPr/>
            <p:nvPr/>
          </p:nvGrpSpPr>
          <p:grpSpPr>
            <a:xfrm>
              <a:off x="2857840" y="4066865"/>
              <a:ext cx="9885382" cy="1529281"/>
              <a:chOff x="2992800" y="2176707"/>
              <a:chExt cx="9885382" cy="1529281"/>
            </a:xfrm>
          </p:grpSpPr>
          <p:sp>
            <p:nvSpPr>
              <p:cNvPr id="561" name="Google Shape;561;p62"/>
              <p:cNvSpPr/>
              <p:nvPr/>
            </p:nvSpPr>
            <p:spPr>
              <a:xfrm>
                <a:off x="3352800" y="2540159"/>
                <a:ext cx="9525382" cy="1165829"/>
              </a:xfrm>
              <a:prstGeom prst="roundRect">
                <a:avLst>
                  <a:gd name="adj" fmla="val 16667"/>
                </a:avLst>
              </a:prstGeom>
              <a:noFill/>
              <a:ln w="9525" cap="flat" cmpd="sng">
                <a:solidFill>
                  <a:srgbClr val="EF6461"/>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The register component uses AuthService, where the registration of the user is done using the registerUser method. </a:t>
                </a:r>
                <a:endParaRPr/>
              </a:p>
            </p:txBody>
          </p:sp>
          <p:sp>
            <p:nvSpPr>
              <p:cNvPr id="562" name="Google Shape;562;p62"/>
              <p:cNvSpPr/>
              <p:nvPr/>
            </p:nvSpPr>
            <p:spPr>
              <a:xfrm>
                <a:off x="2992800" y="2176707"/>
                <a:ext cx="720000" cy="720000"/>
              </a:xfrm>
              <a:prstGeom prst="flowChartConnector">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2</a:t>
                </a:r>
                <a:endParaRPr sz="2200" b="1" i="0" u="none" strike="noStrike" cap="none">
                  <a:solidFill>
                    <a:schemeClr val="lt1"/>
                  </a:solidFill>
                  <a:latin typeface="Open Sans"/>
                  <a:ea typeface="Open Sans"/>
                  <a:cs typeface="Open Sans"/>
                  <a:sym typeface="Open Sans"/>
                </a:endParaRPr>
              </a:p>
            </p:txBody>
          </p:sp>
        </p:grpSp>
        <p:grpSp>
          <p:nvGrpSpPr>
            <p:cNvPr id="563" name="Google Shape;563;p62"/>
            <p:cNvGrpSpPr/>
            <p:nvPr/>
          </p:nvGrpSpPr>
          <p:grpSpPr>
            <a:xfrm>
              <a:off x="2857840" y="6141146"/>
              <a:ext cx="9885382" cy="1529281"/>
              <a:chOff x="2992800" y="2387727"/>
              <a:chExt cx="9885382" cy="1529281"/>
            </a:xfrm>
          </p:grpSpPr>
          <p:sp>
            <p:nvSpPr>
              <p:cNvPr id="564" name="Google Shape;564;p62"/>
              <p:cNvSpPr/>
              <p:nvPr/>
            </p:nvSpPr>
            <p:spPr>
              <a:xfrm>
                <a:off x="3352800" y="2751179"/>
                <a:ext cx="9525382" cy="1165829"/>
              </a:xfrm>
              <a:prstGeom prst="roundRect">
                <a:avLst>
                  <a:gd name="adj" fmla="val 16667"/>
                </a:avLst>
              </a:prstGeom>
              <a:noFill/>
              <a:ln w="9525" cap="flat" cmpd="sng">
                <a:solidFill>
                  <a:srgbClr val="E4B363"/>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The method will make Http request to the Java back end to save user details.</a:t>
                </a:r>
                <a:endParaRPr/>
              </a:p>
            </p:txBody>
          </p:sp>
          <p:sp>
            <p:nvSpPr>
              <p:cNvPr id="565" name="Google Shape;565;p62"/>
              <p:cNvSpPr/>
              <p:nvPr/>
            </p:nvSpPr>
            <p:spPr>
              <a:xfrm>
                <a:off x="2992800" y="2387727"/>
                <a:ext cx="720000" cy="720000"/>
              </a:xfrm>
              <a:prstGeom prst="flowChartConnector">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3</a:t>
                </a:r>
                <a:endParaRPr sz="2200" b="1" i="0" u="none" strike="noStrike" cap="none">
                  <a:solidFill>
                    <a:schemeClr val="lt1"/>
                  </a:solidFill>
                  <a:latin typeface="Open Sans"/>
                  <a:ea typeface="Open Sans"/>
                  <a:cs typeface="Open Sans"/>
                  <a:sym typeface="Open Sans"/>
                </a:endParaRPr>
              </a:p>
            </p:txBody>
          </p:sp>
        </p:grpSp>
      </p:grpSp>
      <p:pic>
        <p:nvPicPr>
          <p:cNvPr id="566" name="Google Shape;566;p62"/>
          <p:cNvPicPr preferRelativeResize="0"/>
          <p:nvPr/>
        </p:nvPicPr>
        <p:blipFill rotWithShape="1">
          <a:blip r:embed="rId3">
            <a:alphaModFix/>
          </a:blip>
          <a:srcRect t="6807" b="6798"/>
          <a:stretch/>
        </p:blipFill>
        <p:spPr>
          <a:xfrm>
            <a:off x="2380859" y="878710"/>
            <a:ext cx="11494159" cy="819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Register Component for End-User Registration</a:t>
            </a:r>
            <a:endParaRPr/>
          </a:p>
        </p:txBody>
      </p:sp>
      <p:grpSp>
        <p:nvGrpSpPr>
          <p:cNvPr id="572" name="Google Shape;572;p63"/>
          <p:cNvGrpSpPr/>
          <p:nvPr/>
        </p:nvGrpSpPr>
        <p:grpSpPr>
          <a:xfrm>
            <a:off x="2198540" y="2266107"/>
            <a:ext cx="12743363" cy="5881836"/>
            <a:chOff x="5103801" y="2909158"/>
            <a:chExt cx="6048395" cy="1270869"/>
          </a:xfrm>
        </p:grpSpPr>
        <p:sp>
          <p:nvSpPr>
            <p:cNvPr id="573" name="Google Shape;573;p63"/>
            <p:cNvSpPr/>
            <p:nvPr/>
          </p:nvSpPr>
          <p:spPr>
            <a:xfrm>
              <a:off x="5103801" y="2953738"/>
              <a:ext cx="6031995"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export </a:t>
              </a:r>
              <a:r>
                <a:rPr lang="en-US" sz="1600" b="1" i="0" u="none" strike="noStrike" cap="none">
                  <a:solidFill>
                    <a:srgbClr val="84A575"/>
                  </a:solidFill>
                  <a:latin typeface="Courier New"/>
                  <a:ea typeface="Courier New"/>
                  <a:cs typeface="Courier New"/>
                  <a:sym typeface="Courier New"/>
                </a:rPr>
                <a:t>class</a:t>
              </a:r>
              <a:r>
                <a:rPr lang="en-US" sz="1600" b="1" i="0" u="none" strike="noStrike" cap="none">
                  <a:solidFill>
                    <a:schemeClr val="lt1"/>
                  </a:solidFill>
                  <a:latin typeface="Courier New"/>
                  <a:ea typeface="Courier New"/>
                  <a:cs typeface="Courier New"/>
                  <a:sym typeface="Courier New"/>
                </a:rPr>
                <a:t> RegisterComponent implements OnInit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errorMsg: string | undefined;</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loginInProcess: boolean = false;</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registerForm: FormGroup = new FormGroup({</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email: new FormControl(null, [Validators.required, Validators.email]),</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password: new FormControl(null, [Validators.required, Validators.minLength(6)]),</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fullName: new FormControl(null, Validators.required),</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street: new FormControl(null),</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city: new FormControl(null),</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state: new FormControl(null),</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country: new FormControl(null),</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pincode: new FormControl(0),</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image: new FormControl(null),</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contact: new FormControl(0),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constructor(</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private toast: ToastrService,</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private authService: AuthService	) {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registerUser()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if(this.registerForm.invalid)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this.toast.info("", "</a:t>
              </a:r>
              <a:r>
                <a:rPr lang="en-US" sz="1600" b="1" i="0" u="none" strike="noStrike" cap="none">
                  <a:solidFill>
                    <a:srgbClr val="84A575"/>
                  </a:solidFill>
                  <a:latin typeface="Courier New"/>
                  <a:ea typeface="Courier New"/>
                  <a:cs typeface="Courier New"/>
                  <a:sym typeface="Courier New"/>
                </a:rPr>
                <a:t>All Fields are required</a:t>
              </a:r>
              <a:r>
                <a:rPr lang="en-US" sz="1600" b="1" i="0" u="none" strike="noStrike" cap="none">
                  <a:solidFill>
                    <a:schemeClr val="lt1"/>
                  </a:solidFill>
                  <a:latin typeface="Courier New"/>
                  <a:ea typeface="Courier New"/>
                  <a:cs typeface="Courier New"/>
                  <a:sym typeface="Courier New"/>
                </a:rPr>
                <a:t>");</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return;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this.authService.registerUser(this.registerForm.value);	}}</a:t>
              </a:r>
              <a:endParaRPr>
                <a:latin typeface="Courier New"/>
                <a:ea typeface="Courier New"/>
                <a:cs typeface="Courier New"/>
                <a:sym typeface="Courier New"/>
              </a:endParaRPr>
            </a:p>
          </p:txBody>
        </p:sp>
        <p:sp>
          <p:nvSpPr>
            <p:cNvPr id="574" name="Google Shape;574;p63"/>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6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76" name="Google Shape;576;p63"/>
          <p:cNvPicPr preferRelativeResize="0"/>
          <p:nvPr/>
        </p:nvPicPr>
        <p:blipFill rotWithShape="1">
          <a:blip r:embed="rId3">
            <a:alphaModFix/>
          </a:blip>
          <a:srcRect t="6807" b="6798"/>
          <a:stretch/>
        </p:blipFill>
        <p:spPr>
          <a:xfrm>
            <a:off x="2380859" y="878710"/>
            <a:ext cx="11494159" cy="81980"/>
          </a:xfrm>
          <a:prstGeom prst="rect">
            <a:avLst/>
          </a:prstGeom>
          <a:noFill/>
          <a:ln>
            <a:noFill/>
          </a:ln>
        </p:spPr>
      </p:pic>
      <p:sp>
        <p:nvSpPr>
          <p:cNvPr id="577" name="Google Shape;577;p63"/>
          <p:cNvSpPr txBox="1"/>
          <p:nvPr/>
        </p:nvSpPr>
        <p:spPr>
          <a:xfrm>
            <a:off x="4377447" y="1835150"/>
            <a:ext cx="838524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For End-User Registration, use the Register Component.</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Register Component for End-User Registration: Success</a:t>
            </a:r>
            <a:endParaRPr/>
          </a:p>
        </p:txBody>
      </p:sp>
      <p:sp>
        <p:nvSpPr>
          <p:cNvPr id="583" name="Google Shape;583;p64"/>
          <p:cNvSpPr/>
          <p:nvPr/>
        </p:nvSpPr>
        <p:spPr>
          <a:xfrm>
            <a:off x="2727473" y="1818343"/>
            <a:ext cx="11367515" cy="1026692"/>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800"/>
              <a:buFont typeface="Arial"/>
              <a:buNone/>
            </a:pPr>
            <a:r>
              <a:rPr lang="en-US" sz="2200" b="0" i="0" u="none" strike="noStrike" cap="none">
                <a:solidFill>
                  <a:schemeClr val="lt1"/>
                </a:solidFill>
                <a:latin typeface="Open Sans"/>
                <a:ea typeface="Open Sans"/>
                <a:cs typeface="Open Sans"/>
                <a:sym typeface="Open Sans"/>
              </a:rPr>
              <a:t>Once the API sends response for success, show a toast message to the end user when  the registration is completed.</a:t>
            </a:r>
            <a:endParaRPr/>
          </a:p>
        </p:txBody>
      </p:sp>
      <p:grpSp>
        <p:nvGrpSpPr>
          <p:cNvPr id="584" name="Google Shape;584;p64"/>
          <p:cNvGrpSpPr/>
          <p:nvPr/>
        </p:nvGrpSpPr>
        <p:grpSpPr>
          <a:xfrm>
            <a:off x="3416051" y="3262320"/>
            <a:ext cx="10343696" cy="4952493"/>
            <a:chOff x="1640318" y="2692053"/>
            <a:chExt cx="12871341" cy="5939305"/>
          </a:xfrm>
        </p:grpSpPr>
        <p:pic>
          <p:nvPicPr>
            <p:cNvPr id="585" name="Google Shape;585;p64"/>
            <p:cNvPicPr preferRelativeResize="0"/>
            <p:nvPr/>
          </p:nvPicPr>
          <p:blipFill rotWithShape="1">
            <a:blip r:embed="rId3">
              <a:alphaModFix/>
            </a:blip>
            <a:srcRect/>
            <a:stretch/>
          </p:blipFill>
          <p:spPr>
            <a:xfrm>
              <a:off x="1640318" y="2692053"/>
              <a:ext cx="12871341" cy="5939305"/>
            </a:xfrm>
            <a:prstGeom prst="rect">
              <a:avLst/>
            </a:prstGeom>
            <a:noFill/>
            <a:ln w="12700" cap="flat" cmpd="sng">
              <a:solidFill>
                <a:srgbClr val="3F3F3F"/>
              </a:solidFill>
              <a:prstDash val="solid"/>
              <a:round/>
              <a:headEnd type="none" w="sm" len="sm"/>
              <a:tailEnd type="none" w="sm" len="sm"/>
            </a:ln>
          </p:spPr>
        </p:pic>
        <p:sp>
          <p:nvSpPr>
            <p:cNvPr id="586" name="Google Shape;586;p64"/>
            <p:cNvSpPr/>
            <p:nvPr/>
          </p:nvSpPr>
          <p:spPr>
            <a:xfrm>
              <a:off x="11503838" y="2742196"/>
              <a:ext cx="3001082" cy="668664"/>
            </a:xfrm>
            <a:prstGeom prst="rect">
              <a:avLst/>
            </a:prstGeom>
            <a:noFill/>
            <a:ln w="127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587" name="Google Shape;587;p64"/>
          <p:cNvPicPr preferRelativeResize="0"/>
          <p:nvPr/>
        </p:nvPicPr>
        <p:blipFill rotWithShape="1">
          <a:blip r:embed="rId4">
            <a:alphaModFix/>
          </a:blip>
          <a:srcRect t="6807" b="6798"/>
          <a:stretch/>
        </p:blipFill>
        <p:spPr>
          <a:xfrm>
            <a:off x="1253583" y="878710"/>
            <a:ext cx="13748710" cy="819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User Profile Component for End User</a:t>
            </a:r>
            <a:endParaRPr/>
          </a:p>
        </p:txBody>
      </p:sp>
      <p:grpSp>
        <p:nvGrpSpPr>
          <p:cNvPr id="593" name="Google Shape;593;p65"/>
          <p:cNvGrpSpPr/>
          <p:nvPr/>
        </p:nvGrpSpPr>
        <p:grpSpPr>
          <a:xfrm>
            <a:off x="2699176" y="2622379"/>
            <a:ext cx="10857648" cy="3899242"/>
            <a:chOff x="5194191" y="2622379"/>
            <a:chExt cx="9929696" cy="3899242"/>
          </a:xfrm>
        </p:grpSpPr>
        <p:sp>
          <p:nvSpPr>
            <p:cNvPr id="594" name="Google Shape;594;p65"/>
            <p:cNvSpPr/>
            <p:nvPr/>
          </p:nvSpPr>
          <p:spPr>
            <a:xfrm>
              <a:off x="5194191" y="2622379"/>
              <a:ext cx="9929695" cy="1582943"/>
            </a:xfrm>
            <a:prstGeom prst="roundRect">
              <a:avLst>
                <a:gd name="adj" fmla="val 16667"/>
              </a:avLst>
            </a:prstGeom>
            <a:solidFill>
              <a:srgbClr val="1D97D0"/>
            </a:solidFill>
            <a:ln w="25400" cap="flat" cmpd="sng">
              <a:solidFill>
                <a:srgbClr val="1D97D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Create a user profile component that takes the form of data entered </a:t>
              </a:r>
              <a:endParaRPr/>
            </a:p>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by the end user in the profile form.</a:t>
              </a:r>
              <a:endParaRPr/>
            </a:p>
          </p:txBody>
        </p:sp>
        <p:sp>
          <p:nvSpPr>
            <p:cNvPr id="595" name="Google Shape;595;p65"/>
            <p:cNvSpPr/>
            <p:nvPr/>
          </p:nvSpPr>
          <p:spPr>
            <a:xfrm>
              <a:off x="5194192" y="4938678"/>
              <a:ext cx="9929695" cy="1582943"/>
            </a:xfrm>
            <a:prstGeom prst="roundRect">
              <a:avLst>
                <a:gd name="adj" fmla="val 16667"/>
              </a:avLst>
            </a:prstGeom>
            <a:solidFill>
              <a:srgbClr val="093A4B"/>
            </a:solidFill>
            <a:ln w="25400" cap="flat" cmpd="sng">
              <a:solidFill>
                <a:srgbClr val="093A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UpdateProfile method makes a HTTP request to the Java back end </a:t>
              </a:r>
              <a:endParaRPr/>
            </a:p>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to update the details of the user in the database.</a:t>
              </a:r>
              <a:endParaRPr/>
            </a:p>
          </p:txBody>
        </p:sp>
      </p:grpSp>
      <p:pic>
        <p:nvPicPr>
          <p:cNvPr id="596" name="Google Shape;596;p65"/>
          <p:cNvPicPr preferRelativeResize="0"/>
          <p:nvPr/>
        </p:nvPicPr>
        <p:blipFill rotWithShape="1">
          <a:blip r:embed="rId3">
            <a:alphaModFix/>
          </a:blip>
          <a:srcRect t="6807" b="6798"/>
          <a:stretch/>
        </p:blipFill>
        <p:spPr>
          <a:xfrm>
            <a:off x="3323281" y="878710"/>
            <a:ext cx="9609314" cy="819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User Profile Component for End User</a:t>
            </a:r>
            <a:endParaRPr/>
          </a:p>
        </p:txBody>
      </p:sp>
      <p:grpSp>
        <p:nvGrpSpPr>
          <p:cNvPr id="602" name="Google Shape;602;p66"/>
          <p:cNvGrpSpPr/>
          <p:nvPr/>
        </p:nvGrpSpPr>
        <p:grpSpPr>
          <a:xfrm>
            <a:off x="1790646" y="2525706"/>
            <a:ext cx="13303445" cy="5657782"/>
            <a:chOff x="5103801" y="2909158"/>
            <a:chExt cx="6048395" cy="1270869"/>
          </a:xfrm>
        </p:grpSpPr>
        <p:sp>
          <p:nvSpPr>
            <p:cNvPr id="603" name="Google Shape;603;p66"/>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export class UserProfileComponent implements OnInit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a:t>
              </a:r>
              <a:r>
                <a:rPr lang="en-US" sz="1600" b="1" i="0" u="none" strike="noStrike" cap="none">
                  <a:solidFill>
                    <a:srgbClr val="84A575"/>
                  </a:solidFill>
                  <a:latin typeface="Courier New"/>
                  <a:ea typeface="Courier New"/>
                  <a:cs typeface="Courier New"/>
                  <a:sym typeface="Courier New"/>
                </a:rPr>
                <a:t>//…</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updateProfile()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this.loader = true;</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let formData: FormData = new FormData();</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Object.entries(this.userForm.value).forEach(([key, value]: [string, any], idx: number) =&gt;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formData.append(key, value);</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this.httpClient.post(BaseUrls.getUpdateUrl(BaseUrls.USER_GROUPURL), formData)</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.subscribe({</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next: ({ </a:t>
              </a:r>
              <a:r>
                <a:rPr lang="en-US" sz="1600" b="1" i="0" u="none" strike="noStrike" cap="none">
                  <a:solidFill>
                    <a:srgbClr val="84A575"/>
                  </a:solidFill>
                  <a:latin typeface="Courier New"/>
                  <a:ea typeface="Courier New"/>
                  <a:cs typeface="Courier New"/>
                  <a:sym typeface="Courier New"/>
                </a:rPr>
                <a:t>code, message,</a:t>
              </a:r>
              <a:r>
                <a:rPr lang="en-US" sz="1600" b="1" i="0" u="none" strike="noStrike" cap="none">
                  <a:solidFill>
                    <a:schemeClr val="lt1"/>
                  </a:solidFill>
                  <a:latin typeface="Courier New"/>
                  <a:ea typeface="Courier New"/>
                  <a:cs typeface="Courier New"/>
                  <a:sym typeface="Courier New"/>
                </a:rPr>
                <a:t> </a:t>
              </a:r>
              <a:r>
                <a:rPr lang="en-US" sz="1600" b="1" i="0" u="none" strike="noStrike" cap="none">
                  <a:solidFill>
                    <a:srgbClr val="84A575"/>
                  </a:solidFill>
                  <a:latin typeface="Courier New"/>
                  <a:ea typeface="Courier New"/>
                  <a:cs typeface="Courier New"/>
                  <a:sym typeface="Courier New"/>
                </a:rPr>
                <a:t>data</a:t>
              </a:r>
              <a:r>
                <a:rPr lang="en-US" sz="1600" b="1" i="0" u="none" strike="noStrike" cap="none">
                  <a:solidFill>
                    <a:schemeClr val="lt1"/>
                  </a:solidFill>
                  <a:latin typeface="Courier New"/>
                  <a:ea typeface="Courier New"/>
                  <a:cs typeface="Courier New"/>
                  <a:sym typeface="Courier New"/>
                </a:rPr>
                <a:t> }: any) =&gt;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this.loader = false;</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localStorage.setItem("</a:t>
              </a:r>
              <a:r>
                <a:rPr lang="en-US" sz="1600" b="1" i="0" u="none" strike="noStrike" cap="none">
                  <a:solidFill>
                    <a:srgbClr val="84A575"/>
                  </a:solidFill>
                  <a:latin typeface="Courier New"/>
                  <a:ea typeface="Courier New"/>
                  <a:cs typeface="Courier New"/>
                  <a:sym typeface="Courier New"/>
                </a:rPr>
                <a:t>user</a:t>
              </a:r>
              <a:r>
                <a:rPr lang="en-US" sz="1600" b="1" i="0" u="none" strike="noStrike" cap="none">
                  <a:solidFill>
                    <a:schemeClr val="lt1"/>
                  </a:solidFill>
                  <a:latin typeface="Courier New"/>
                  <a:ea typeface="Courier New"/>
                  <a:cs typeface="Courier New"/>
                  <a:sym typeface="Courier New"/>
                </a:rPr>
                <a:t>", JSON.stringify(data[0]));</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this.toast.success("</a:t>
              </a:r>
              <a:r>
                <a:rPr lang="en-US" sz="1600" b="1" i="0" u="none" strike="noStrike" cap="none">
                  <a:solidFill>
                    <a:srgbClr val="84A575"/>
                  </a:solidFill>
                  <a:latin typeface="Courier New"/>
                  <a:ea typeface="Courier New"/>
                  <a:cs typeface="Courier New"/>
                  <a:sym typeface="Courier New"/>
                </a:rPr>
                <a:t>Profile</a:t>
              </a:r>
              <a:r>
                <a:rPr lang="en-US" sz="1600" b="1" i="0" u="none" strike="noStrike" cap="none">
                  <a:solidFill>
                    <a:schemeClr val="lt1"/>
                  </a:solidFill>
                  <a:latin typeface="Courier New"/>
                  <a:ea typeface="Courier New"/>
                  <a:cs typeface="Courier New"/>
                  <a:sym typeface="Courier New"/>
                </a:rPr>
                <a:t> </a:t>
              </a:r>
              <a:r>
                <a:rPr lang="en-US" sz="1600" b="1" i="0" u="none" strike="noStrike" cap="none">
                  <a:solidFill>
                    <a:srgbClr val="84A575"/>
                  </a:solidFill>
                  <a:latin typeface="Courier New"/>
                  <a:ea typeface="Courier New"/>
                  <a:cs typeface="Courier New"/>
                  <a:sym typeface="Courier New"/>
                </a:rPr>
                <a:t>Updated</a:t>
              </a:r>
              <a:r>
                <a:rPr lang="en-US" sz="1600" b="1" i="0" u="none" strike="noStrike" cap="none">
                  <a:solidFill>
                    <a:schemeClr val="lt1"/>
                  </a:solidFill>
                  <a:latin typeface="Courier New"/>
                  <a:ea typeface="Courier New"/>
                  <a:cs typeface="Courier New"/>
                  <a:sym typeface="Courier New"/>
                </a:rPr>
                <a:t>", "</a:t>
              </a:r>
              <a:r>
                <a:rPr lang="en-US" sz="1600" b="1" i="0" u="none" strike="noStrike" cap="none">
                  <a:solidFill>
                    <a:srgbClr val="84A575"/>
                  </a:solidFill>
                  <a:latin typeface="Courier New"/>
                  <a:ea typeface="Courier New"/>
                  <a:cs typeface="Courier New"/>
                  <a:sym typeface="Courier New"/>
                </a:rPr>
                <a:t>Success</a:t>
              </a:r>
              <a:r>
                <a:rPr lang="en-US" sz="1600" b="1" i="0" u="none" strike="noStrike" cap="none">
                  <a:solidFill>
                    <a:schemeClr val="lt1"/>
                  </a:solidFill>
                  <a:latin typeface="Courier New"/>
                  <a:ea typeface="Courier New"/>
                  <a:cs typeface="Courier New"/>
                  <a:sym typeface="Courier New"/>
                </a:rPr>
                <a:t>")</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error: (error) =&gt; {</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 console.log(error);</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this.toast.warning("</a:t>
              </a:r>
              <a:r>
                <a:rPr lang="en-US" sz="1600" b="1" i="0" u="none" strike="noStrike" cap="none">
                  <a:solidFill>
                    <a:srgbClr val="84A575"/>
                  </a:solidFill>
                  <a:latin typeface="Courier New"/>
                  <a:ea typeface="Courier New"/>
                  <a:cs typeface="Courier New"/>
                  <a:sym typeface="Courier New"/>
                </a:rPr>
                <a:t>Something Went Wrong!! Please Again...</a:t>
              </a:r>
              <a:r>
                <a:rPr lang="en-US" sz="1600" b="1" i="0" u="none" strike="noStrike" cap="none">
                  <a:solidFill>
                    <a:schemeClr val="lt1"/>
                  </a:solidFill>
                  <a:latin typeface="Courier New"/>
                  <a:ea typeface="Courier New"/>
                  <a:cs typeface="Courier New"/>
                  <a:sym typeface="Courier New"/>
                </a:rPr>
                <a:t>", "</a:t>
              </a:r>
              <a:r>
                <a:rPr lang="en-US" sz="1600" b="1" i="0" u="none" strike="noStrike" cap="none">
                  <a:solidFill>
                    <a:srgbClr val="84A575"/>
                  </a:solidFill>
                  <a:latin typeface="Courier New"/>
                  <a:ea typeface="Courier New"/>
                  <a:cs typeface="Courier New"/>
                  <a:sym typeface="Courier New"/>
                </a:rPr>
                <a:t>Failed</a:t>
              </a:r>
              <a:r>
                <a:rPr lang="en-US" sz="1600" b="1" i="0" u="none" strike="noStrike" cap="none">
                  <a:solidFill>
                    <a:schemeClr val="lt1"/>
                  </a:solidFill>
                  <a:latin typeface="Courier New"/>
                  <a:ea typeface="Courier New"/>
                  <a:cs typeface="Courier New"/>
                  <a:sym typeface="Courier New"/>
                </a:rPr>
                <a:t>");</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this.loader = false;</a:t>
              </a:r>
              <a:endParaRPr>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Courier New"/>
                  <a:ea typeface="Courier New"/>
                  <a:cs typeface="Courier New"/>
                  <a:sym typeface="Courier New"/>
                </a:rPr>
                <a:t>       },    }) } }</a:t>
              </a:r>
              <a:endParaRPr>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604" name="Google Shape;604;p66"/>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6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06" name="Google Shape;606;p66"/>
          <p:cNvPicPr preferRelativeResize="0"/>
          <p:nvPr/>
        </p:nvPicPr>
        <p:blipFill rotWithShape="1">
          <a:blip r:embed="rId3">
            <a:alphaModFix/>
          </a:blip>
          <a:srcRect t="6807" b="6798"/>
          <a:stretch/>
        </p:blipFill>
        <p:spPr>
          <a:xfrm>
            <a:off x="3323281" y="878710"/>
            <a:ext cx="9609314" cy="81980"/>
          </a:xfrm>
          <a:prstGeom prst="rect">
            <a:avLst/>
          </a:prstGeom>
          <a:noFill/>
          <a:ln>
            <a:noFill/>
          </a:ln>
        </p:spPr>
      </p:pic>
      <p:sp>
        <p:nvSpPr>
          <p:cNvPr id="607" name="Google Shape;607;p66"/>
          <p:cNvSpPr txBox="1"/>
          <p:nvPr/>
        </p:nvSpPr>
        <p:spPr>
          <a:xfrm>
            <a:off x="4396902" y="2159540"/>
            <a:ext cx="8151779" cy="445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08" name="Google Shape;608;p66"/>
          <p:cNvSpPr txBox="1"/>
          <p:nvPr/>
        </p:nvSpPr>
        <p:spPr>
          <a:xfrm>
            <a:off x="4038600" y="1966515"/>
            <a:ext cx="889399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For End-Users, use the User Profile Component.</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User Profile Component for End User: Success</a:t>
            </a:r>
            <a:endParaRPr/>
          </a:p>
        </p:txBody>
      </p:sp>
      <p:sp>
        <p:nvSpPr>
          <p:cNvPr id="614" name="Google Shape;614;p67"/>
          <p:cNvSpPr/>
          <p:nvPr/>
        </p:nvSpPr>
        <p:spPr>
          <a:xfrm>
            <a:off x="2552521" y="1800225"/>
            <a:ext cx="11367515" cy="1026692"/>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Once the API sends response for success, show a toast message to the end user when the profile is updated in the database</a:t>
            </a:r>
            <a:r>
              <a:rPr lang="en-US" sz="2000" b="0" i="0" u="none" strike="noStrike" cap="none">
                <a:solidFill>
                  <a:schemeClr val="lt1"/>
                </a:solidFill>
                <a:latin typeface="Open Sans"/>
                <a:ea typeface="Open Sans"/>
                <a:cs typeface="Open Sans"/>
                <a:sym typeface="Open Sans"/>
              </a:rPr>
              <a:t>.</a:t>
            </a:r>
            <a:endParaRPr sz="2200" b="0" i="0" u="none" strike="noStrike" cap="none">
              <a:solidFill>
                <a:schemeClr val="lt1"/>
              </a:solidFill>
              <a:latin typeface="Open Sans"/>
              <a:ea typeface="Open Sans"/>
              <a:cs typeface="Open Sans"/>
              <a:sym typeface="Open Sans"/>
            </a:endParaRPr>
          </a:p>
        </p:txBody>
      </p:sp>
      <p:grpSp>
        <p:nvGrpSpPr>
          <p:cNvPr id="615" name="Google Shape;615;p67"/>
          <p:cNvGrpSpPr/>
          <p:nvPr/>
        </p:nvGrpSpPr>
        <p:grpSpPr>
          <a:xfrm>
            <a:off x="2407903" y="3133646"/>
            <a:ext cx="11440073" cy="5217874"/>
            <a:chOff x="1847408" y="2859314"/>
            <a:chExt cx="12561184" cy="5744915"/>
          </a:xfrm>
        </p:grpSpPr>
        <p:pic>
          <p:nvPicPr>
            <p:cNvPr id="616" name="Google Shape;616;p67"/>
            <p:cNvPicPr preferRelativeResize="0"/>
            <p:nvPr/>
          </p:nvPicPr>
          <p:blipFill rotWithShape="1">
            <a:blip r:embed="rId3">
              <a:alphaModFix/>
            </a:blip>
            <a:srcRect/>
            <a:stretch/>
          </p:blipFill>
          <p:spPr>
            <a:xfrm>
              <a:off x="1847408" y="2859314"/>
              <a:ext cx="12561184" cy="5744915"/>
            </a:xfrm>
            <a:prstGeom prst="rect">
              <a:avLst/>
            </a:prstGeom>
            <a:noFill/>
            <a:ln w="12700" cap="flat" cmpd="sng">
              <a:solidFill>
                <a:schemeClr val="dk1"/>
              </a:solidFill>
              <a:prstDash val="solid"/>
              <a:round/>
              <a:headEnd type="none" w="sm" len="sm"/>
              <a:tailEnd type="none" w="sm" len="sm"/>
            </a:ln>
          </p:spPr>
        </p:pic>
        <p:sp>
          <p:nvSpPr>
            <p:cNvPr id="617" name="Google Shape;617;p67"/>
            <p:cNvSpPr/>
            <p:nvPr/>
          </p:nvSpPr>
          <p:spPr>
            <a:xfrm>
              <a:off x="11544489" y="2932811"/>
              <a:ext cx="2802861" cy="813798"/>
            </a:xfrm>
            <a:prstGeom prst="rect">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618" name="Google Shape;618;p67"/>
          <p:cNvPicPr preferRelativeResize="0"/>
          <p:nvPr/>
        </p:nvPicPr>
        <p:blipFill rotWithShape="1">
          <a:blip r:embed="rId4">
            <a:alphaModFix/>
          </a:blip>
          <a:srcRect t="6807" b="6798"/>
          <a:stretch/>
        </p:blipFill>
        <p:spPr>
          <a:xfrm>
            <a:off x="2265342" y="878710"/>
            <a:ext cx="11725192" cy="819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DB Service</a:t>
            </a:r>
            <a:endParaRPr/>
          </a:p>
        </p:txBody>
      </p:sp>
      <p:sp>
        <p:nvSpPr>
          <p:cNvPr id="624" name="Google Shape;624;p68"/>
          <p:cNvSpPr txBox="1">
            <a:spLocks noGrp="1"/>
          </p:cNvSpPr>
          <p:nvPr>
            <p:ph type="body" idx="1"/>
          </p:nvPr>
        </p:nvSpPr>
        <p:spPr>
          <a:xfrm>
            <a:off x="1902091" y="1467640"/>
            <a:ext cx="12451800" cy="1290074"/>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The end-user Angular project is similar to the admin project.</a:t>
            </a:r>
            <a:endParaRPr/>
          </a:p>
          <a:p>
            <a:pPr marL="0" lvl="0" indent="0" algn="ctr" rtl="0">
              <a:lnSpc>
                <a:spcPct val="115000"/>
              </a:lnSpc>
              <a:spcBef>
                <a:spcPts val="1000"/>
              </a:spcBef>
              <a:spcAft>
                <a:spcPts val="0"/>
              </a:spcAft>
              <a:buSzPts val="2800"/>
              <a:buNone/>
            </a:pPr>
            <a:r>
              <a:rPr lang="en-US"/>
              <a:t>A DBService requests the Java back end to fetch data for various modules in our project.</a:t>
            </a:r>
            <a:endParaRPr/>
          </a:p>
        </p:txBody>
      </p:sp>
      <p:grpSp>
        <p:nvGrpSpPr>
          <p:cNvPr id="625" name="Google Shape;625;p68"/>
          <p:cNvGrpSpPr/>
          <p:nvPr/>
        </p:nvGrpSpPr>
        <p:grpSpPr>
          <a:xfrm>
            <a:off x="4681019" y="2757714"/>
            <a:ext cx="6893962" cy="5652040"/>
            <a:chOff x="5103801" y="2909158"/>
            <a:chExt cx="6048395" cy="1270869"/>
          </a:xfrm>
        </p:grpSpPr>
        <p:sp>
          <p:nvSpPr>
            <p:cNvPr id="626" name="Google Shape;626;p68"/>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class DbService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httpClient: HttpClient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getUsers(){</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getProducts(){</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45720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a:p>
          </p:txBody>
        </p:sp>
        <p:sp>
          <p:nvSpPr>
            <p:cNvPr id="627" name="Google Shape;627;p68"/>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6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29" name="Google Shape;629;p68"/>
          <p:cNvPicPr preferRelativeResize="0"/>
          <p:nvPr/>
        </p:nvPicPr>
        <p:blipFill rotWithShape="1">
          <a:blip r:embed="rId3">
            <a:alphaModFix/>
          </a:blip>
          <a:srcRect t="6807" b="6798"/>
          <a:stretch/>
        </p:blipFill>
        <p:spPr>
          <a:xfrm>
            <a:off x="6672152" y="878710"/>
            <a:ext cx="2911572" cy="819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DB Service: getProducts</a:t>
            </a:r>
            <a:endParaRPr/>
          </a:p>
        </p:txBody>
      </p:sp>
      <p:sp>
        <p:nvSpPr>
          <p:cNvPr id="635" name="Google Shape;635;p69"/>
          <p:cNvSpPr/>
          <p:nvPr/>
        </p:nvSpPr>
        <p:spPr>
          <a:xfrm>
            <a:off x="2564927" y="1617784"/>
            <a:ext cx="11126146" cy="1046010"/>
          </a:xfrm>
          <a:prstGeom prst="roundRect">
            <a:avLst>
              <a:gd name="adj" fmla="val 16667"/>
            </a:avLst>
          </a:prstGeom>
          <a:solidFill>
            <a:srgbClr val="EFB91B"/>
          </a:solidFill>
          <a:ln w="25400" cap="flat" cmpd="sng">
            <a:solidFill>
              <a:srgbClr val="EFB9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The DB Service getProducts method performs HTTP Client request </a:t>
            </a:r>
            <a:endParaRPr/>
          </a:p>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to the product service endpoint in the Java back end to fetch all products</a:t>
            </a:r>
            <a:r>
              <a:rPr lang="en-US" sz="2000" b="0" i="0" u="none" strike="noStrike" cap="none">
                <a:solidFill>
                  <a:schemeClr val="lt1"/>
                </a:solidFill>
                <a:latin typeface="Open Sans"/>
                <a:ea typeface="Open Sans"/>
                <a:cs typeface="Open Sans"/>
                <a:sym typeface="Open Sans"/>
              </a:rPr>
              <a:t>.</a:t>
            </a:r>
            <a:endParaRPr sz="2200" b="0" i="0" u="none" strike="noStrike" cap="none">
              <a:solidFill>
                <a:schemeClr val="lt1"/>
              </a:solidFill>
              <a:latin typeface="Open Sans"/>
              <a:ea typeface="Open Sans"/>
              <a:cs typeface="Open Sans"/>
              <a:sym typeface="Open Sans"/>
            </a:endParaRPr>
          </a:p>
        </p:txBody>
      </p:sp>
      <p:grpSp>
        <p:nvGrpSpPr>
          <p:cNvPr id="636" name="Google Shape;636;p69"/>
          <p:cNvGrpSpPr/>
          <p:nvPr/>
        </p:nvGrpSpPr>
        <p:grpSpPr>
          <a:xfrm>
            <a:off x="2340510" y="2757714"/>
            <a:ext cx="11574981" cy="5652040"/>
            <a:chOff x="5103801" y="2909158"/>
            <a:chExt cx="6048395" cy="1270869"/>
          </a:xfrm>
        </p:grpSpPr>
        <p:sp>
          <p:nvSpPr>
            <p:cNvPr id="637" name="Google Shape;637;p69"/>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export </a:t>
              </a:r>
              <a:r>
                <a:rPr lang="en-US" sz="2000" b="0" i="0" u="none" strike="noStrike" cap="none">
                  <a:solidFill>
                    <a:srgbClr val="84A575"/>
                  </a:solidFill>
                  <a:latin typeface="Courier New"/>
                  <a:ea typeface="Courier New"/>
                  <a:cs typeface="Courier New"/>
                  <a:sym typeface="Courier New"/>
                </a:rPr>
                <a:t>class</a:t>
              </a:r>
              <a:r>
                <a:rPr lang="en-US" sz="2000" b="0" i="0" u="none" strike="noStrike" cap="none">
                  <a:solidFill>
                    <a:schemeClr val="lt1"/>
                  </a:solidFill>
                  <a:latin typeface="Courier New"/>
                  <a:ea typeface="Courier New"/>
                  <a:cs typeface="Courier New"/>
                  <a:sym typeface="Courier New"/>
                </a:rPr>
                <a:t> DbService {	</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a:t>
              </a:r>
              <a:r>
                <a:rPr lang="en-US" sz="2000" b="0" i="0" u="none" strike="noStrike" cap="none">
                  <a:solidFill>
                    <a:srgbClr val="84A575"/>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constructor(</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private httpClient: HttpClient</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 { }</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4A575"/>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getProducts() {</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if (!this.productsRetreived) {</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this.http.get(BaseUrls.getUrl(BaseUrls.PRODUCT_GROUPURL))</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.subscribe({</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next: ({ code, message, data }: any) =&gt; {</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this.productsSub.next(Object.assign([], data))</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this.productsRetreived = true</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error: (error) =&gt; {</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console.log(error);</a:t>
              </a:r>
              <a:endParaRPr/>
            </a:p>
            <a:p>
              <a:pPr marL="45720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 }}</a:t>
              </a:r>
              <a:endParaRPr/>
            </a:p>
          </p:txBody>
        </p:sp>
        <p:sp>
          <p:nvSpPr>
            <p:cNvPr id="638" name="Google Shape;638;p69"/>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6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40" name="Google Shape;640;p69"/>
          <p:cNvPicPr preferRelativeResize="0"/>
          <p:nvPr/>
        </p:nvPicPr>
        <p:blipFill rotWithShape="1">
          <a:blip r:embed="rId3">
            <a:alphaModFix/>
          </a:blip>
          <a:srcRect t="6807" b="6798"/>
          <a:stretch/>
        </p:blipFill>
        <p:spPr>
          <a:xfrm>
            <a:off x="5177308" y="878710"/>
            <a:ext cx="5901260" cy="819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getProducts and getCategories Using DBService</a:t>
            </a:r>
            <a:endParaRPr/>
          </a:p>
        </p:txBody>
      </p:sp>
      <p:grpSp>
        <p:nvGrpSpPr>
          <p:cNvPr id="646" name="Google Shape;646;p70"/>
          <p:cNvGrpSpPr/>
          <p:nvPr/>
        </p:nvGrpSpPr>
        <p:grpSpPr>
          <a:xfrm>
            <a:off x="2301865" y="3256266"/>
            <a:ext cx="11652270" cy="3188077"/>
            <a:chOff x="2149239" y="3256266"/>
            <a:chExt cx="11652270" cy="3188077"/>
          </a:xfrm>
        </p:grpSpPr>
        <p:sp>
          <p:nvSpPr>
            <p:cNvPr id="647" name="Google Shape;647;p70"/>
            <p:cNvSpPr/>
            <p:nvPr/>
          </p:nvSpPr>
          <p:spPr>
            <a:xfrm>
              <a:off x="2149239" y="3256266"/>
              <a:ext cx="11652270" cy="1431848"/>
            </a:xfrm>
            <a:prstGeom prst="roundRect">
              <a:avLst>
                <a:gd name="adj" fmla="val 16667"/>
              </a:avLst>
            </a:prstGeom>
            <a:solidFill>
              <a:srgbClr val="1D97D0"/>
            </a:solidFill>
            <a:ln w="25400" cap="flat" cmpd="sng">
              <a:solidFill>
                <a:srgbClr val="1D97D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The Products component uses the DB Service getProducts and getCategories method</a:t>
              </a:r>
              <a:endParaRPr/>
            </a:p>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 to display all the products along with categories to the end-user web app. </a:t>
              </a:r>
              <a:endParaRPr sz="2000" b="0" i="0" u="none" strike="noStrike" cap="none">
                <a:solidFill>
                  <a:schemeClr val="lt1"/>
                </a:solidFill>
                <a:latin typeface="Arial"/>
                <a:ea typeface="Arial"/>
                <a:cs typeface="Arial"/>
                <a:sym typeface="Arial"/>
              </a:endParaRPr>
            </a:p>
          </p:txBody>
        </p:sp>
        <p:sp>
          <p:nvSpPr>
            <p:cNvPr id="648" name="Google Shape;648;p70"/>
            <p:cNvSpPr/>
            <p:nvPr/>
          </p:nvSpPr>
          <p:spPr>
            <a:xfrm>
              <a:off x="2149239" y="5012495"/>
              <a:ext cx="11652270" cy="1431848"/>
            </a:xfrm>
            <a:prstGeom prst="roundRect">
              <a:avLst>
                <a:gd name="adj" fmla="val 16667"/>
              </a:avLst>
            </a:prstGeom>
            <a:solidFill>
              <a:srgbClr val="093A4B"/>
            </a:solidFill>
            <a:ln w="25400" cap="flat" cmpd="sng">
              <a:solidFill>
                <a:srgbClr val="093A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The user can filter the products from the UI based on various filters</a:t>
              </a:r>
              <a:r>
                <a:rPr lang="en-US" sz="2000" b="0" i="0" u="none" strike="noStrike" cap="none">
                  <a:solidFill>
                    <a:schemeClr val="lt1"/>
                  </a:solidFill>
                  <a:latin typeface="Open Sans"/>
                  <a:ea typeface="Open Sans"/>
                  <a:cs typeface="Open Sans"/>
                  <a:sym typeface="Open Sans"/>
                </a:rPr>
                <a:t>.</a:t>
              </a:r>
              <a:endParaRPr sz="2000" b="0" i="0" u="none" strike="noStrike" cap="none">
                <a:solidFill>
                  <a:schemeClr val="lt1"/>
                </a:solidFill>
                <a:latin typeface="Arial"/>
                <a:ea typeface="Arial"/>
                <a:cs typeface="Arial"/>
                <a:sym typeface="Arial"/>
              </a:endParaRPr>
            </a:p>
          </p:txBody>
        </p:sp>
      </p:grpSp>
      <p:pic>
        <p:nvPicPr>
          <p:cNvPr id="649" name="Google Shape;649;p70"/>
          <p:cNvPicPr preferRelativeResize="0"/>
          <p:nvPr/>
        </p:nvPicPr>
        <p:blipFill rotWithShape="1">
          <a:blip r:embed="rId3">
            <a:alphaModFix/>
          </a:blip>
          <a:srcRect t="6807" b="6798"/>
          <a:stretch/>
        </p:blipFill>
        <p:spPr>
          <a:xfrm>
            <a:off x="2206778" y="873409"/>
            <a:ext cx="11842444" cy="819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
          <p:cNvSpPr txBox="1">
            <a:spLocks noGrp="1"/>
          </p:cNvSpPr>
          <p:nvPr>
            <p:ph type="body" idx="1"/>
          </p:nvPr>
        </p:nvSpPr>
        <p:spPr>
          <a:xfrm>
            <a:off x="1453243" y="1901867"/>
            <a:ext cx="13209900" cy="5527500"/>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SzPts val="2800"/>
              <a:buNone/>
            </a:pPr>
            <a:r>
              <a:rPr lang="en-US">
                <a:solidFill>
                  <a:srgbClr val="3F3F3F"/>
                </a:solidFill>
              </a:rPr>
              <a:t>Before we begin, let’s recall what we have covered till now:</a:t>
            </a:r>
            <a:endParaRPr/>
          </a:p>
        </p:txBody>
      </p:sp>
      <p:pic>
        <p:nvPicPr>
          <p:cNvPr id="295" name="Google Shape;295;p3" descr="Download MySQL Logo in SVG Vector or PNG File Format - Logo.wine"/>
          <p:cNvPicPr preferRelativeResize="0"/>
          <p:nvPr/>
        </p:nvPicPr>
        <p:blipFill rotWithShape="1">
          <a:blip r:embed="rId3">
            <a:alphaModFix/>
          </a:blip>
          <a:srcRect/>
          <a:stretch/>
        </p:blipFill>
        <p:spPr>
          <a:xfrm>
            <a:off x="8416953" y="2646843"/>
            <a:ext cx="2130849" cy="1417983"/>
          </a:xfrm>
          <a:prstGeom prst="rect">
            <a:avLst/>
          </a:prstGeom>
          <a:noFill/>
          <a:ln>
            <a:noFill/>
          </a:ln>
        </p:spPr>
      </p:pic>
      <p:pic>
        <p:nvPicPr>
          <p:cNvPr id="296" name="Google Shape;296;p3"/>
          <p:cNvPicPr preferRelativeResize="0"/>
          <p:nvPr/>
        </p:nvPicPr>
        <p:blipFill rotWithShape="1">
          <a:blip r:embed="rId4">
            <a:alphaModFix/>
          </a:blip>
          <a:srcRect/>
          <a:stretch/>
        </p:blipFill>
        <p:spPr>
          <a:xfrm>
            <a:off x="11445472" y="2851941"/>
            <a:ext cx="1118389" cy="1185159"/>
          </a:xfrm>
          <a:prstGeom prst="rect">
            <a:avLst/>
          </a:prstGeom>
          <a:noFill/>
          <a:ln>
            <a:noFill/>
          </a:ln>
        </p:spPr>
      </p:pic>
      <p:grpSp>
        <p:nvGrpSpPr>
          <p:cNvPr id="297" name="Google Shape;297;p3"/>
          <p:cNvGrpSpPr/>
          <p:nvPr/>
        </p:nvGrpSpPr>
        <p:grpSpPr>
          <a:xfrm>
            <a:off x="3290146" y="2887582"/>
            <a:ext cx="1847731" cy="1692255"/>
            <a:chOff x="2105217" y="3343897"/>
            <a:chExt cx="1847731" cy="1692255"/>
          </a:xfrm>
        </p:grpSpPr>
        <p:pic>
          <p:nvPicPr>
            <p:cNvPr id="298" name="Google Shape;298;p3"/>
            <p:cNvPicPr preferRelativeResize="0"/>
            <p:nvPr/>
          </p:nvPicPr>
          <p:blipFill rotWithShape="1">
            <a:blip r:embed="rId5">
              <a:alphaModFix/>
            </a:blip>
            <a:srcRect/>
            <a:stretch/>
          </p:blipFill>
          <p:spPr>
            <a:xfrm>
              <a:off x="2426740" y="3343897"/>
              <a:ext cx="1204686" cy="1204686"/>
            </a:xfrm>
            <a:prstGeom prst="rect">
              <a:avLst/>
            </a:prstGeom>
            <a:noFill/>
            <a:ln>
              <a:noFill/>
            </a:ln>
          </p:spPr>
        </p:pic>
        <p:sp>
          <p:nvSpPr>
            <p:cNvPr id="299" name="Google Shape;299;p3"/>
            <p:cNvSpPr txBox="1"/>
            <p:nvPr/>
          </p:nvSpPr>
          <p:spPr>
            <a:xfrm>
              <a:off x="2105217" y="4548583"/>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Agile</a:t>
              </a:r>
              <a:endParaRPr sz="2200" b="0" i="0" u="none" strike="noStrike" cap="none">
                <a:solidFill>
                  <a:srgbClr val="3F3F3F"/>
                </a:solidFill>
                <a:latin typeface="Open Sans"/>
                <a:ea typeface="Open Sans"/>
                <a:cs typeface="Open Sans"/>
                <a:sym typeface="Open Sans"/>
              </a:endParaRPr>
            </a:p>
          </p:txBody>
        </p:sp>
      </p:grpSp>
      <p:grpSp>
        <p:nvGrpSpPr>
          <p:cNvPr id="300" name="Google Shape;300;p3"/>
          <p:cNvGrpSpPr/>
          <p:nvPr/>
        </p:nvGrpSpPr>
        <p:grpSpPr>
          <a:xfrm>
            <a:off x="5986615" y="2894666"/>
            <a:ext cx="1847731" cy="1769948"/>
            <a:chOff x="5166728" y="3266204"/>
            <a:chExt cx="1847731" cy="1769948"/>
          </a:xfrm>
        </p:grpSpPr>
        <p:pic>
          <p:nvPicPr>
            <p:cNvPr id="301" name="Google Shape;301;p3"/>
            <p:cNvPicPr preferRelativeResize="0"/>
            <p:nvPr/>
          </p:nvPicPr>
          <p:blipFill rotWithShape="1">
            <a:blip r:embed="rId6">
              <a:alphaModFix/>
            </a:blip>
            <a:srcRect/>
            <a:stretch/>
          </p:blipFill>
          <p:spPr>
            <a:xfrm>
              <a:off x="5538010" y="3266204"/>
              <a:ext cx="1105169" cy="1105169"/>
            </a:xfrm>
            <a:prstGeom prst="rect">
              <a:avLst/>
            </a:prstGeom>
            <a:noFill/>
            <a:ln>
              <a:noFill/>
            </a:ln>
          </p:spPr>
        </p:pic>
        <p:sp>
          <p:nvSpPr>
            <p:cNvPr id="302" name="Google Shape;302;p3"/>
            <p:cNvSpPr txBox="1"/>
            <p:nvPr/>
          </p:nvSpPr>
          <p:spPr>
            <a:xfrm>
              <a:off x="5166728" y="4548583"/>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Git</a:t>
              </a:r>
              <a:endParaRPr sz="2200" b="0" i="0" u="none" strike="noStrike" cap="none">
                <a:solidFill>
                  <a:srgbClr val="000000"/>
                </a:solidFill>
                <a:latin typeface="Arial"/>
                <a:ea typeface="Arial"/>
                <a:cs typeface="Arial"/>
                <a:sym typeface="Arial"/>
              </a:endParaRPr>
            </a:p>
          </p:txBody>
        </p:sp>
      </p:grpSp>
      <p:sp>
        <p:nvSpPr>
          <p:cNvPr id="303" name="Google Shape;303;p3"/>
          <p:cNvSpPr txBox="1"/>
          <p:nvPr/>
        </p:nvSpPr>
        <p:spPr>
          <a:xfrm>
            <a:off x="8532602" y="4188030"/>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SQL</a:t>
            </a:r>
            <a:endParaRPr sz="2200" b="0" i="0" u="none" strike="noStrike" cap="none">
              <a:solidFill>
                <a:srgbClr val="3F3F3F"/>
              </a:solidFill>
              <a:latin typeface="Open Sans"/>
              <a:ea typeface="Open Sans"/>
              <a:cs typeface="Open Sans"/>
              <a:sym typeface="Open Sans"/>
            </a:endParaRPr>
          </a:p>
        </p:txBody>
      </p:sp>
      <p:sp>
        <p:nvSpPr>
          <p:cNvPr id="304" name="Google Shape;304;p3"/>
          <p:cNvSpPr txBox="1"/>
          <p:nvPr/>
        </p:nvSpPr>
        <p:spPr>
          <a:xfrm>
            <a:off x="11192200" y="4177044"/>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Angular</a:t>
            </a:r>
            <a:endParaRPr sz="2200" b="0" i="0" u="none" strike="noStrike" cap="none">
              <a:solidFill>
                <a:srgbClr val="000000"/>
              </a:solidFill>
              <a:latin typeface="Arial"/>
              <a:ea typeface="Arial"/>
              <a:cs typeface="Arial"/>
              <a:sym typeface="Arial"/>
            </a:endParaRPr>
          </a:p>
        </p:txBody>
      </p:sp>
      <p:grpSp>
        <p:nvGrpSpPr>
          <p:cNvPr id="305" name="Google Shape;305;p3"/>
          <p:cNvGrpSpPr/>
          <p:nvPr/>
        </p:nvGrpSpPr>
        <p:grpSpPr>
          <a:xfrm>
            <a:off x="3223367" y="5222642"/>
            <a:ext cx="1847731" cy="2225376"/>
            <a:chOff x="2694341" y="5670425"/>
            <a:chExt cx="1847731" cy="2225376"/>
          </a:xfrm>
        </p:grpSpPr>
        <p:pic>
          <p:nvPicPr>
            <p:cNvPr id="306" name="Google Shape;306;p3"/>
            <p:cNvPicPr preferRelativeResize="0"/>
            <p:nvPr/>
          </p:nvPicPr>
          <p:blipFill rotWithShape="1">
            <a:blip r:embed="rId7">
              <a:alphaModFix/>
            </a:blip>
            <a:srcRect r="57760"/>
            <a:stretch/>
          </p:blipFill>
          <p:spPr>
            <a:xfrm>
              <a:off x="3113661" y="5670425"/>
              <a:ext cx="1009093" cy="1514428"/>
            </a:xfrm>
            <a:prstGeom prst="rect">
              <a:avLst/>
            </a:prstGeom>
            <a:noFill/>
            <a:ln>
              <a:noFill/>
            </a:ln>
          </p:spPr>
        </p:pic>
        <p:sp>
          <p:nvSpPr>
            <p:cNvPr id="307" name="Google Shape;307;p3"/>
            <p:cNvSpPr txBox="1"/>
            <p:nvPr/>
          </p:nvSpPr>
          <p:spPr>
            <a:xfrm>
              <a:off x="2694341" y="7408232"/>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HTML</a:t>
              </a:r>
              <a:endParaRPr sz="2200" b="0" i="0" u="none" strike="noStrike" cap="none">
                <a:solidFill>
                  <a:srgbClr val="3F3F3F"/>
                </a:solidFill>
                <a:latin typeface="Open Sans"/>
                <a:ea typeface="Open Sans"/>
                <a:cs typeface="Open Sans"/>
                <a:sym typeface="Open Sans"/>
              </a:endParaRPr>
            </a:p>
          </p:txBody>
        </p:sp>
      </p:grpSp>
      <p:grpSp>
        <p:nvGrpSpPr>
          <p:cNvPr id="308" name="Google Shape;308;p3"/>
          <p:cNvGrpSpPr/>
          <p:nvPr/>
        </p:nvGrpSpPr>
        <p:grpSpPr>
          <a:xfrm>
            <a:off x="5847506" y="5260029"/>
            <a:ext cx="1847731" cy="2169256"/>
            <a:chOff x="5817103" y="5721053"/>
            <a:chExt cx="1847731" cy="2169256"/>
          </a:xfrm>
        </p:grpSpPr>
        <p:pic>
          <p:nvPicPr>
            <p:cNvPr id="309" name="Google Shape;309;p3"/>
            <p:cNvPicPr preferRelativeResize="0"/>
            <p:nvPr/>
          </p:nvPicPr>
          <p:blipFill rotWithShape="1">
            <a:blip r:embed="rId7">
              <a:alphaModFix/>
            </a:blip>
            <a:srcRect l="43867" r="9024"/>
            <a:stretch/>
          </p:blipFill>
          <p:spPr>
            <a:xfrm>
              <a:off x="6280267" y="5721053"/>
              <a:ext cx="1105169" cy="1487239"/>
            </a:xfrm>
            <a:prstGeom prst="rect">
              <a:avLst/>
            </a:prstGeom>
            <a:noFill/>
            <a:ln>
              <a:noFill/>
            </a:ln>
          </p:spPr>
        </p:pic>
        <p:sp>
          <p:nvSpPr>
            <p:cNvPr id="310" name="Google Shape;310;p3"/>
            <p:cNvSpPr txBox="1"/>
            <p:nvPr/>
          </p:nvSpPr>
          <p:spPr>
            <a:xfrm>
              <a:off x="5817103" y="7402740"/>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CSS</a:t>
              </a:r>
              <a:endParaRPr sz="2200" b="0" i="0" u="none" strike="noStrike" cap="none">
                <a:solidFill>
                  <a:srgbClr val="3F3F3F"/>
                </a:solidFill>
                <a:latin typeface="Open Sans"/>
                <a:ea typeface="Open Sans"/>
                <a:cs typeface="Open Sans"/>
                <a:sym typeface="Open Sans"/>
              </a:endParaRPr>
            </a:p>
          </p:txBody>
        </p:sp>
      </p:grpSp>
      <p:grpSp>
        <p:nvGrpSpPr>
          <p:cNvPr id="311" name="Google Shape;311;p3"/>
          <p:cNvGrpSpPr/>
          <p:nvPr/>
        </p:nvGrpSpPr>
        <p:grpSpPr>
          <a:xfrm>
            <a:off x="8430261" y="5285265"/>
            <a:ext cx="1847731" cy="2223366"/>
            <a:chOff x="8978171" y="5670425"/>
            <a:chExt cx="1847731" cy="2223366"/>
          </a:xfrm>
        </p:grpSpPr>
        <p:pic>
          <p:nvPicPr>
            <p:cNvPr id="312" name="Google Shape;312;p3"/>
            <p:cNvPicPr preferRelativeResize="0"/>
            <p:nvPr/>
          </p:nvPicPr>
          <p:blipFill rotWithShape="1">
            <a:blip r:embed="rId8">
              <a:alphaModFix/>
            </a:blip>
            <a:srcRect/>
            <a:stretch/>
          </p:blipFill>
          <p:spPr>
            <a:xfrm>
              <a:off x="9376636" y="5670425"/>
              <a:ext cx="1009093" cy="1421258"/>
            </a:xfrm>
            <a:prstGeom prst="rect">
              <a:avLst/>
            </a:prstGeom>
            <a:noFill/>
            <a:ln>
              <a:noFill/>
            </a:ln>
          </p:spPr>
        </p:pic>
        <p:sp>
          <p:nvSpPr>
            <p:cNvPr id="313" name="Google Shape;313;p3"/>
            <p:cNvSpPr txBox="1"/>
            <p:nvPr/>
          </p:nvSpPr>
          <p:spPr>
            <a:xfrm>
              <a:off x="8978171" y="7406222"/>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JavaScript</a:t>
              </a:r>
              <a:endParaRPr sz="2200" b="0" i="0" u="none" strike="noStrike" cap="none">
                <a:solidFill>
                  <a:srgbClr val="3F3F3F"/>
                </a:solidFill>
                <a:latin typeface="Open Sans"/>
                <a:ea typeface="Open Sans"/>
                <a:cs typeface="Open Sans"/>
                <a:sym typeface="Open Sans"/>
              </a:endParaRPr>
            </a:p>
          </p:txBody>
        </p:sp>
      </p:grpSp>
      <p:grpSp>
        <p:nvGrpSpPr>
          <p:cNvPr id="314" name="Google Shape;314;p3"/>
          <p:cNvGrpSpPr/>
          <p:nvPr/>
        </p:nvGrpSpPr>
        <p:grpSpPr>
          <a:xfrm>
            <a:off x="11054400" y="4975618"/>
            <a:ext cx="1847731" cy="2543675"/>
            <a:chOff x="3629796" y="2660183"/>
            <a:chExt cx="1847731" cy="2543675"/>
          </a:xfrm>
        </p:grpSpPr>
        <p:sp>
          <p:nvSpPr>
            <p:cNvPr id="315" name="Google Shape;315;p3"/>
            <p:cNvSpPr txBox="1"/>
            <p:nvPr/>
          </p:nvSpPr>
          <p:spPr>
            <a:xfrm>
              <a:off x="3629796" y="4716289"/>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CoreJava</a:t>
              </a:r>
              <a:endParaRPr sz="2200" b="0" i="0" u="none" strike="noStrike" cap="none">
                <a:solidFill>
                  <a:srgbClr val="3F3F3F"/>
                </a:solidFill>
                <a:latin typeface="Open Sans"/>
                <a:ea typeface="Open Sans"/>
                <a:cs typeface="Open Sans"/>
                <a:sym typeface="Open Sans"/>
              </a:endParaRPr>
            </a:p>
          </p:txBody>
        </p:sp>
        <p:pic>
          <p:nvPicPr>
            <p:cNvPr id="316" name="Google Shape;316;p3"/>
            <p:cNvPicPr preferRelativeResize="0"/>
            <p:nvPr/>
          </p:nvPicPr>
          <p:blipFill rotWithShape="1">
            <a:blip r:embed="rId9">
              <a:alphaModFix/>
            </a:blip>
            <a:srcRect/>
            <a:stretch/>
          </p:blipFill>
          <p:spPr>
            <a:xfrm>
              <a:off x="4003799" y="2660183"/>
              <a:ext cx="1152525" cy="1771650"/>
            </a:xfrm>
            <a:prstGeom prst="rect">
              <a:avLst/>
            </a:prstGeom>
            <a:noFill/>
            <a:ln>
              <a:noFill/>
            </a:ln>
          </p:spPr>
        </p:pic>
      </p:grpSp>
      <p:pic>
        <p:nvPicPr>
          <p:cNvPr id="317" name="Google Shape;317;p3"/>
          <p:cNvPicPr preferRelativeResize="0"/>
          <p:nvPr/>
        </p:nvPicPr>
        <p:blipFill rotWithShape="1">
          <a:blip r:embed="rId10">
            <a:alphaModFix/>
          </a:blip>
          <a:srcRect t="6807" b="6798"/>
          <a:stretch/>
        </p:blipFill>
        <p:spPr>
          <a:xfrm>
            <a:off x="5780884" y="1011650"/>
            <a:ext cx="4694109" cy="82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getProducts and getCategories Using DBService</a:t>
            </a:r>
            <a:endParaRPr/>
          </a:p>
        </p:txBody>
      </p:sp>
      <p:grpSp>
        <p:nvGrpSpPr>
          <p:cNvPr id="655" name="Google Shape;655;p71"/>
          <p:cNvGrpSpPr/>
          <p:nvPr/>
        </p:nvGrpSpPr>
        <p:grpSpPr>
          <a:xfrm>
            <a:off x="1790699" y="1099997"/>
            <a:ext cx="13319213" cy="7273040"/>
            <a:chOff x="5103801" y="2909158"/>
            <a:chExt cx="6048395" cy="1270869"/>
          </a:xfrm>
        </p:grpSpPr>
        <p:sp>
          <p:nvSpPr>
            <p:cNvPr id="656" name="Google Shape;656;p71"/>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class ProductsComponent implements OnInit {	</a:t>
              </a:r>
              <a:r>
                <a:rPr lang="en-US" sz="2000" b="1" i="0" u="none" strike="noStrike" cap="none">
                  <a:solidFill>
                    <a:srgbClr val="84A575"/>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httpClient: HttpClient,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db: DbService,</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toast: ToastrService ) {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ngOnInit(): void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this.fetching = true;</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this.db.getProducts();</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this.db.getCategoeies();</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combineLatest([this.db.productsSub, this.db.categoriessSub])</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next: ([products, categories]) =&gt;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this.fetching = false</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if(products.length !== 0)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this.products = products;</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this.tempProducts = products;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if(categories.length !== 0)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this.categories = categories;</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this.categories.splice(0, 0, { categoryId: "", categoryName: "</a:t>
              </a:r>
              <a:r>
                <a:rPr lang="en-US" sz="2000" b="1" i="0" u="none" strike="noStrike" cap="none">
                  <a:solidFill>
                    <a:srgbClr val="84A575"/>
                  </a:solidFill>
                  <a:latin typeface="Courier New"/>
                  <a:ea typeface="Courier New"/>
                  <a:cs typeface="Courier New"/>
                  <a:sym typeface="Courier New"/>
                </a:rPr>
                <a:t>All</a:t>
              </a:r>
              <a:r>
                <a:rPr lang="en-US" sz="2000" b="1" i="0" u="none" strike="noStrike" cap="none">
                  <a:solidFill>
                    <a:schemeClr val="lt1"/>
                  </a:solidFill>
                  <a:latin typeface="Courier New"/>
                  <a:ea typeface="Courier New"/>
                  <a:cs typeface="Courier New"/>
                  <a:sym typeface="Courier New"/>
                </a:rPr>
                <a: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 (error) =&gt;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this.fetching = false; } })}}</a:t>
              </a:r>
              <a:endParaRPr/>
            </a:p>
          </p:txBody>
        </p:sp>
        <p:sp>
          <p:nvSpPr>
            <p:cNvPr id="657" name="Google Shape;657;p71"/>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7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59" name="Google Shape;659;p71"/>
          <p:cNvPicPr preferRelativeResize="0"/>
          <p:nvPr/>
        </p:nvPicPr>
        <p:blipFill rotWithShape="1">
          <a:blip r:embed="rId3">
            <a:alphaModFix/>
          </a:blip>
          <a:srcRect t="6807" b="6798"/>
          <a:stretch/>
        </p:blipFill>
        <p:spPr>
          <a:xfrm>
            <a:off x="2206778" y="873409"/>
            <a:ext cx="11842444" cy="819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Products Component: Listing Products on the UI</a:t>
            </a:r>
            <a:endParaRPr/>
          </a:p>
        </p:txBody>
      </p:sp>
      <p:sp>
        <p:nvSpPr>
          <p:cNvPr id="665" name="Google Shape;665;p72"/>
          <p:cNvSpPr txBox="1">
            <a:spLocks noGrp="1"/>
          </p:cNvSpPr>
          <p:nvPr>
            <p:ph type="body" idx="1"/>
          </p:nvPr>
        </p:nvSpPr>
        <p:spPr>
          <a:xfrm>
            <a:off x="1902091" y="1413847"/>
            <a:ext cx="12451800" cy="55275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The component displays the list of products on the UI using DB Service getProducts method, which makes the Java back-end HTTP request internally.</a:t>
            </a:r>
            <a:endParaRPr/>
          </a:p>
        </p:txBody>
      </p:sp>
      <p:pic>
        <p:nvPicPr>
          <p:cNvPr id="666" name="Google Shape;666;p72"/>
          <p:cNvPicPr preferRelativeResize="0"/>
          <p:nvPr/>
        </p:nvPicPr>
        <p:blipFill rotWithShape="1">
          <a:blip r:embed="rId3">
            <a:alphaModFix/>
          </a:blip>
          <a:srcRect/>
          <a:stretch/>
        </p:blipFill>
        <p:spPr>
          <a:xfrm>
            <a:off x="2016390" y="2456333"/>
            <a:ext cx="12678905" cy="5773268"/>
          </a:xfrm>
          <a:prstGeom prst="rect">
            <a:avLst/>
          </a:prstGeom>
          <a:noFill/>
          <a:ln w="12700" cap="flat" cmpd="sng">
            <a:solidFill>
              <a:srgbClr val="3F3F3F"/>
            </a:solidFill>
            <a:prstDash val="solid"/>
            <a:round/>
            <a:headEnd type="none" w="sm" len="sm"/>
            <a:tailEnd type="none" w="sm" len="sm"/>
          </a:ln>
        </p:spPr>
      </p:pic>
      <p:pic>
        <p:nvPicPr>
          <p:cNvPr id="667" name="Google Shape;667;p72"/>
          <p:cNvPicPr preferRelativeResize="0"/>
          <p:nvPr/>
        </p:nvPicPr>
        <p:blipFill rotWithShape="1">
          <a:blip r:embed="rId4">
            <a:alphaModFix/>
          </a:blip>
          <a:srcRect t="6807" b="6798"/>
          <a:stretch/>
        </p:blipFill>
        <p:spPr>
          <a:xfrm>
            <a:off x="2206778" y="873409"/>
            <a:ext cx="11842444" cy="819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3"/>
          <p:cNvSpPr/>
          <p:nvPr/>
        </p:nvSpPr>
        <p:spPr>
          <a:xfrm>
            <a:off x="4265149" y="1421491"/>
            <a:ext cx="7725702" cy="1046010"/>
          </a:xfrm>
          <a:prstGeom prst="roundRect">
            <a:avLst>
              <a:gd name="adj" fmla="val 16667"/>
            </a:avLst>
          </a:prstGeom>
          <a:solidFill>
            <a:srgbClr val="EFB91B"/>
          </a:solidFill>
          <a:ln w="25400" cap="flat" cmpd="sng">
            <a:solidFill>
              <a:srgbClr val="EFB9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Snippet for HTML template of the component:</a:t>
            </a:r>
            <a:endParaRPr/>
          </a:p>
        </p:txBody>
      </p:sp>
      <p:grpSp>
        <p:nvGrpSpPr>
          <p:cNvPr id="673" name="Google Shape;673;p73"/>
          <p:cNvGrpSpPr/>
          <p:nvPr/>
        </p:nvGrpSpPr>
        <p:grpSpPr>
          <a:xfrm>
            <a:off x="2340510" y="2632210"/>
            <a:ext cx="11574981" cy="5759614"/>
            <a:chOff x="5103801" y="2909158"/>
            <a:chExt cx="6048395" cy="1270869"/>
          </a:xfrm>
        </p:grpSpPr>
        <p:sp>
          <p:nvSpPr>
            <p:cNvPr id="674" name="Google Shape;674;p73"/>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ng-container *ngIf="</a:t>
              </a:r>
              <a:r>
                <a:rPr lang="en-US" sz="2000" b="1" i="0" u="none" strike="noStrike" cap="none">
                  <a:solidFill>
                    <a:srgbClr val="84A575"/>
                  </a:solidFill>
                  <a:latin typeface="Courier New"/>
                  <a:ea typeface="Courier New"/>
                  <a:cs typeface="Courier New"/>
                  <a:sym typeface="Courier New"/>
                </a:rPr>
                <a:t>products.length !== 0</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 class="col-12 col-sm-6 col-md-4 col-lg-3 mb-4" *ngFor="</a:t>
              </a:r>
              <a:r>
                <a:rPr lang="en-US" sz="2000" b="1" i="0" u="none" strike="noStrike" cap="none">
                  <a:solidFill>
                    <a:srgbClr val="84A575"/>
                  </a:solidFill>
                  <a:latin typeface="Courier New"/>
                  <a:ea typeface="Courier New"/>
                  <a:cs typeface="Courier New"/>
                  <a:sym typeface="Courier New"/>
                </a:rPr>
                <a:t>let product of products</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 class="</a:t>
              </a:r>
              <a:r>
                <a:rPr lang="en-US" sz="2000" b="1" i="0" u="none" strike="noStrike" cap="none">
                  <a:solidFill>
                    <a:srgbClr val="84A575"/>
                  </a:solidFill>
                  <a:latin typeface="Courier New"/>
                  <a:ea typeface="Courier New"/>
                  <a:cs typeface="Courier New"/>
                  <a:sym typeface="Courier New"/>
                </a:rPr>
                <a:t>card shadow-sm</a:t>
              </a:r>
              <a:r>
                <a:rPr lang="en-US" sz="2000" b="1" i="0" u="none" strike="noStrike" cap="none">
                  <a:solidFill>
                    <a:schemeClr val="lt1"/>
                  </a:solidFill>
                  <a:latin typeface="Courier New"/>
                  <a:ea typeface="Courier New"/>
                  <a:cs typeface="Courier New"/>
                  <a:sym typeface="Courier New"/>
                </a:rPr>
                <a:t>" style="</a:t>
              </a:r>
              <a:r>
                <a:rPr lang="en-US" sz="2000" b="1" i="0" u="none" strike="noStrike" cap="none">
                  <a:solidFill>
                    <a:srgbClr val="84A575"/>
                  </a:solidFill>
                  <a:latin typeface="Courier New"/>
                  <a:ea typeface="Courier New"/>
                  <a:cs typeface="Courier New"/>
                  <a:sym typeface="Courier New"/>
                </a:rPr>
                <a:t>height: 100%;</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&lt;img [src]="product['images'][product['thumbnailImage']]" alt="" class="card-img-top img" *ngIf="product.images.length !== 0"&gt;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 class="</a:t>
              </a:r>
              <a:r>
                <a:rPr lang="en-US" sz="2000" b="1" i="0" u="none" strike="noStrike" cap="none">
                  <a:solidFill>
                    <a:srgbClr val="84A575"/>
                  </a:solidFill>
                  <a:latin typeface="Courier New"/>
                  <a:ea typeface="Courier New"/>
                  <a:cs typeface="Courier New"/>
                  <a:sym typeface="Courier New"/>
                </a:rPr>
                <a:t>card-body</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&lt;h5 class="</a:t>
              </a:r>
              <a:r>
                <a:rPr lang="en-US" sz="2000" b="1" i="0" u="none" strike="noStrike" cap="none">
                  <a:solidFill>
                    <a:srgbClr val="84A575"/>
                  </a:solidFill>
                  <a:latin typeface="Courier New"/>
                  <a:ea typeface="Courier New"/>
                  <a:cs typeface="Courier New"/>
                  <a:sym typeface="Courier New"/>
                </a:rPr>
                <a:t>m-0 font-weight-bold card-title</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product["</a:t>
              </a:r>
              <a:r>
                <a:rPr lang="en-US" sz="2000" b="1" i="0" u="none" strike="noStrike" cap="none">
                  <a:solidFill>
                    <a:srgbClr val="84A575"/>
                  </a:solidFill>
                  <a:latin typeface="Courier New"/>
                  <a:ea typeface="Courier New"/>
                  <a:cs typeface="Courier New"/>
                  <a:sym typeface="Courier New"/>
                </a:rPr>
                <a:t>productTitle</a:t>
              </a: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&lt;/h5&gt;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&lt;h6 class="</a:t>
              </a:r>
              <a:r>
                <a:rPr lang="en-US" sz="2000" b="1" i="0" u="none" strike="noStrike" cap="none">
                  <a:solidFill>
                    <a:srgbClr val="84A575"/>
                  </a:solidFill>
                  <a:latin typeface="Courier New"/>
                  <a:ea typeface="Courier New"/>
                  <a:cs typeface="Courier New"/>
                  <a:sym typeface="Courier New"/>
                </a:rPr>
                <a:t>m-0 font-weight-bold card-subtitle text-muted</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product["</a:t>
              </a:r>
              <a:r>
                <a:rPr lang="en-US" sz="2000" b="1" i="0" u="none" strike="noStrike" cap="none">
                  <a:solidFill>
                    <a:srgbClr val="84A575"/>
                  </a:solidFill>
                  <a:latin typeface="Courier New"/>
                  <a:ea typeface="Courier New"/>
                  <a:cs typeface="Courier New"/>
                  <a:sym typeface="Courier New"/>
                </a:rPr>
                <a:t>productCode</a:t>
              </a: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&lt;/h6&gt;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&lt;p class="</a:t>
              </a:r>
              <a:r>
                <a:rPr lang="en-US" sz="2000" b="1" i="0" u="none" strike="noStrike" cap="none">
                  <a:solidFill>
                    <a:srgbClr val="84A575"/>
                  </a:solidFill>
                  <a:latin typeface="Courier New"/>
                  <a:ea typeface="Courier New"/>
                  <a:cs typeface="Courier New"/>
                  <a:sym typeface="Courier New"/>
                </a:rPr>
                <a:t>card-text text-limit mt-2</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product["</a:t>
              </a:r>
              <a:r>
                <a:rPr lang="en-US" sz="2000" b="1" i="0" u="none" strike="noStrike" cap="none">
                  <a:solidFill>
                    <a:srgbClr val="84A575"/>
                  </a:solidFill>
                  <a:latin typeface="Courier New"/>
                  <a:ea typeface="Courier New"/>
                  <a:cs typeface="Courier New"/>
                  <a:sym typeface="Courier New"/>
                </a:rPr>
                <a:t>productDescription</a:t>
              </a: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&lt;/p&gt;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&lt;/div&gt;</a:t>
              </a:r>
              <a:endParaRPr/>
            </a:p>
          </p:txBody>
        </p:sp>
        <p:sp>
          <p:nvSpPr>
            <p:cNvPr id="675" name="Google Shape;675;p73"/>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7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7" name="Google Shape;677;p7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Products Component: Listing Products on the UI</a:t>
            </a:r>
            <a:endParaRPr/>
          </a:p>
        </p:txBody>
      </p:sp>
      <p:pic>
        <p:nvPicPr>
          <p:cNvPr id="678" name="Google Shape;678;p73"/>
          <p:cNvPicPr preferRelativeResize="0"/>
          <p:nvPr/>
        </p:nvPicPr>
        <p:blipFill rotWithShape="1">
          <a:blip r:embed="rId3">
            <a:alphaModFix/>
          </a:blip>
          <a:srcRect t="6807" b="6798"/>
          <a:stretch/>
        </p:blipFill>
        <p:spPr>
          <a:xfrm>
            <a:off x="2206716" y="878710"/>
            <a:ext cx="11842444" cy="819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grpSp>
        <p:nvGrpSpPr>
          <p:cNvPr id="683" name="Google Shape;683;p74"/>
          <p:cNvGrpSpPr/>
          <p:nvPr/>
        </p:nvGrpSpPr>
        <p:grpSpPr>
          <a:xfrm>
            <a:off x="2072802" y="2633257"/>
            <a:ext cx="11842153" cy="5262796"/>
            <a:chOff x="5103801" y="2909158"/>
            <a:chExt cx="6048395" cy="1270869"/>
          </a:xfrm>
        </p:grpSpPr>
        <p:sp>
          <p:nvSpPr>
            <p:cNvPr id="684" name="Google Shape;684;p74"/>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&lt;div class="</a:t>
              </a:r>
              <a:r>
                <a:rPr lang="en-US" sz="1700" b="1" i="0" u="none" strike="noStrike" cap="none">
                  <a:solidFill>
                    <a:srgbClr val="84A575"/>
                  </a:solidFill>
                  <a:latin typeface="Courier New"/>
                  <a:ea typeface="Courier New"/>
                  <a:cs typeface="Courier New"/>
                  <a:sym typeface="Courier New"/>
                </a:rPr>
                <a:t>card-footer bg-white border-0</a:t>
              </a:r>
              <a:r>
                <a:rPr lang="en-US" sz="1700" b="1" i="0" u="none" strike="noStrike" cap="none">
                  <a:solidFill>
                    <a:schemeClr val="lt1"/>
                  </a:solidFill>
                  <a:latin typeface="Courier New"/>
                  <a:ea typeface="Courier New"/>
                  <a:cs typeface="Courier New"/>
                  <a:sym typeface="Courier New"/>
                </a:rPr>
                <a:t>"&gt;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&lt;div class="d-flex justify-content-evenly align-items-center"&gt;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&lt;button type="</a:t>
              </a:r>
              <a:r>
                <a:rPr lang="en-US" sz="1700" b="1" i="0" u="none" strike="noStrike" cap="none">
                  <a:solidFill>
                    <a:srgbClr val="84A575"/>
                  </a:solidFill>
                  <a:latin typeface="Courier New"/>
                  <a:ea typeface="Courier New"/>
                  <a:cs typeface="Courier New"/>
                  <a:sym typeface="Courier New"/>
                </a:rPr>
                <a:t>button</a:t>
              </a:r>
              <a:r>
                <a:rPr lang="en-US" sz="1700" b="1" i="0" u="none" strike="noStrike" cap="none">
                  <a:solidFill>
                    <a:schemeClr val="lt1"/>
                  </a:solidFill>
                  <a:latin typeface="Courier New"/>
                  <a:ea typeface="Courier New"/>
                  <a:cs typeface="Courier New"/>
                  <a:sym typeface="Courier New"/>
                </a:rPr>
                <a:t>" class="</a:t>
              </a:r>
              <a:r>
                <a:rPr lang="en-US" sz="1700" b="1" i="0" u="none" strike="noStrike" cap="none">
                  <a:solidFill>
                    <a:srgbClr val="84A575"/>
                  </a:solidFill>
                  <a:latin typeface="Courier New"/>
                  <a:ea typeface="Courier New"/>
                  <a:cs typeface="Courier New"/>
                  <a:sym typeface="Courier New"/>
                </a:rPr>
                <a:t>btn btn-sm btn-dark mr-2</a:t>
              </a:r>
              <a:r>
                <a:rPr lang="en-US" sz="1700" b="1" i="0" u="none" strike="noStrike" cap="none">
                  <a:solidFill>
                    <a:schemeClr val="lt1"/>
                  </a:solidFill>
                  <a:latin typeface="Courier New"/>
                  <a:ea typeface="Courier New"/>
                  <a:cs typeface="Courier New"/>
                  <a:sym typeface="Courier New"/>
                </a:rPr>
                <a:t>"&gt;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Buy Now</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&lt;/button&gt;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&lt;button type="</a:t>
              </a:r>
              <a:r>
                <a:rPr lang="en-US" sz="1700" b="1" i="0" u="none" strike="noStrike" cap="none">
                  <a:solidFill>
                    <a:srgbClr val="84A575"/>
                  </a:solidFill>
                  <a:latin typeface="Courier New"/>
                  <a:ea typeface="Courier New"/>
                  <a:cs typeface="Courier New"/>
                  <a:sym typeface="Courier New"/>
                </a:rPr>
                <a:t>button</a:t>
              </a:r>
              <a:r>
                <a:rPr lang="en-US" sz="1700" b="1" i="0" u="none" strike="noStrike" cap="none">
                  <a:solidFill>
                    <a:schemeClr val="lt1"/>
                  </a:solidFill>
                  <a:latin typeface="Courier New"/>
                  <a:ea typeface="Courier New"/>
                  <a:cs typeface="Courier New"/>
                  <a:sym typeface="Courier New"/>
                </a:rPr>
                <a:t>" class="</a:t>
              </a:r>
              <a:r>
                <a:rPr lang="en-US" sz="1700" b="1" i="0" u="none" strike="noStrike" cap="none">
                  <a:solidFill>
                    <a:srgbClr val="84A575"/>
                  </a:solidFill>
                  <a:latin typeface="Courier New"/>
                  <a:ea typeface="Courier New"/>
                  <a:cs typeface="Courier New"/>
                  <a:sym typeface="Courier New"/>
                </a:rPr>
                <a:t>btn btn-sm btn-dark mr-2</a:t>
              </a:r>
              <a:r>
                <a:rPr lang="en-US" sz="1700" b="1" i="0" u="none" strike="noStrike" cap="none">
                  <a:solidFill>
                    <a:schemeClr val="lt1"/>
                  </a:solidFill>
                  <a:latin typeface="Courier New"/>
                  <a:ea typeface="Courier New"/>
                  <a:cs typeface="Courier New"/>
                  <a:sym typeface="Courier New"/>
                </a:rPr>
                <a:t>" (click)="db.addProductToList(product['productId'], true)"&gt;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Add to Cart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&lt;/button&gt;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&lt;button type="</a:t>
              </a:r>
              <a:r>
                <a:rPr lang="en-US" sz="1700" b="1" i="0" u="none" strike="noStrike" cap="none">
                  <a:solidFill>
                    <a:srgbClr val="84A575"/>
                  </a:solidFill>
                  <a:latin typeface="Courier New"/>
                  <a:ea typeface="Courier New"/>
                  <a:cs typeface="Courier New"/>
                  <a:sym typeface="Courier New"/>
                </a:rPr>
                <a:t>button</a:t>
              </a:r>
              <a:r>
                <a:rPr lang="en-US" sz="1700" b="1" i="0" u="none" strike="noStrike" cap="none">
                  <a:solidFill>
                    <a:schemeClr val="lt1"/>
                  </a:solidFill>
                  <a:latin typeface="Courier New"/>
                  <a:ea typeface="Courier New"/>
                  <a:cs typeface="Courier New"/>
                  <a:sym typeface="Courier New"/>
                </a:rPr>
                <a:t>" class="</a:t>
              </a:r>
              <a:r>
                <a:rPr lang="en-US" sz="1700" b="1" i="0" u="none" strike="noStrike" cap="none">
                  <a:solidFill>
                    <a:srgbClr val="84A575"/>
                  </a:solidFill>
                  <a:latin typeface="Courier New"/>
                  <a:ea typeface="Courier New"/>
                  <a:cs typeface="Courier New"/>
                  <a:sym typeface="Courier New"/>
                </a:rPr>
                <a:t>btn btn-sm btn-dark</a:t>
              </a:r>
              <a:r>
                <a:rPr lang="en-US" sz="1700" b="1" i="0" u="none" strike="noStrike" cap="none">
                  <a:solidFill>
                    <a:schemeClr val="lt1"/>
                  </a:solidFill>
                  <a:latin typeface="Courier New"/>
                  <a:ea typeface="Courier New"/>
                  <a:cs typeface="Courier New"/>
                  <a:sym typeface="Courier New"/>
                </a:rPr>
                <a:t>" (click)="db.addProductToList(product['productId'], false)"&gt;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Add to Whishlist</a:t>
              </a:r>
              <a:endParaRPr sz="17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&lt;/button&gt;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&lt;/div&gt;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&lt;/div&gt;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&lt;/div&gt;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&lt;/div&gt;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&lt;/ng-container&gt;</a:t>
              </a:r>
              <a:endParaRPr sz="1700" b="1" i="0" u="none" strike="noStrike" cap="none">
                <a:solidFill>
                  <a:schemeClr val="lt1"/>
                </a:solidFill>
                <a:highlight>
                  <a:srgbClr val="0D1117"/>
                </a:highlight>
                <a:latin typeface="Courier New"/>
                <a:ea typeface="Courier New"/>
                <a:cs typeface="Courier New"/>
                <a:sym typeface="Courier New"/>
              </a:endParaRPr>
            </a:p>
          </p:txBody>
        </p:sp>
        <p:sp>
          <p:nvSpPr>
            <p:cNvPr id="685" name="Google Shape;685;p74"/>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7" name="Google Shape;687;p7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Products Component: Listing Products on the UI</a:t>
            </a:r>
            <a:endParaRPr/>
          </a:p>
        </p:txBody>
      </p:sp>
      <p:pic>
        <p:nvPicPr>
          <p:cNvPr id="688" name="Google Shape;688;p74"/>
          <p:cNvPicPr preferRelativeResize="0"/>
          <p:nvPr/>
        </p:nvPicPr>
        <p:blipFill rotWithShape="1">
          <a:blip r:embed="rId3">
            <a:alphaModFix/>
          </a:blip>
          <a:srcRect t="6807" b="6798"/>
          <a:stretch/>
        </p:blipFill>
        <p:spPr>
          <a:xfrm>
            <a:off x="2206716" y="878710"/>
            <a:ext cx="11842444" cy="81980"/>
          </a:xfrm>
          <a:prstGeom prst="rect">
            <a:avLst/>
          </a:prstGeom>
          <a:noFill/>
          <a:ln>
            <a:noFill/>
          </a:ln>
        </p:spPr>
      </p:pic>
      <p:sp>
        <p:nvSpPr>
          <p:cNvPr id="689" name="Google Shape;689;p74"/>
          <p:cNvSpPr txBox="1"/>
          <p:nvPr/>
        </p:nvSpPr>
        <p:spPr>
          <a:xfrm>
            <a:off x="2952750" y="2076450"/>
            <a:ext cx="99441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Adding Products to the User Interface</a:t>
            </a:r>
            <a:r>
              <a:rPr lang="en-US" sz="2200" b="0" i="0" u="none" strike="noStrike" cap="none">
                <a:solidFill>
                  <a:srgbClr val="000000"/>
                </a:solidFill>
                <a:latin typeface="Open Sans"/>
                <a:ea typeface="Open Sans"/>
                <a:cs typeface="Open Sans"/>
                <a:sym typeface="Open Sans"/>
              </a:rPr>
              <a: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Products Categories: Listing Categories on the UI</a:t>
            </a:r>
            <a:endParaRPr/>
          </a:p>
        </p:txBody>
      </p:sp>
      <p:sp>
        <p:nvSpPr>
          <p:cNvPr id="695" name="Google Shape;695;p75"/>
          <p:cNvSpPr txBox="1">
            <a:spLocks noGrp="1"/>
          </p:cNvSpPr>
          <p:nvPr>
            <p:ph type="body" idx="1"/>
          </p:nvPr>
        </p:nvSpPr>
        <p:spPr>
          <a:xfrm>
            <a:off x="1902091" y="1395921"/>
            <a:ext cx="12451800" cy="114663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The component displays the list of product categories on the UI using the DB Service getCategories method, which makes the Java back-end HTTP request internally.</a:t>
            </a:r>
            <a:endParaRPr/>
          </a:p>
        </p:txBody>
      </p:sp>
      <p:pic>
        <p:nvPicPr>
          <p:cNvPr id="696" name="Google Shape;696;p75"/>
          <p:cNvPicPr preferRelativeResize="0"/>
          <p:nvPr/>
        </p:nvPicPr>
        <p:blipFill rotWithShape="1">
          <a:blip r:embed="rId3">
            <a:alphaModFix/>
          </a:blip>
          <a:srcRect/>
          <a:stretch/>
        </p:blipFill>
        <p:spPr>
          <a:xfrm>
            <a:off x="2081387" y="2542559"/>
            <a:ext cx="12451817" cy="5687041"/>
          </a:xfrm>
          <a:prstGeom prst="rect">
            <a:avLst/>
          </a:prstGeom>
          <a:noFill/>
          <a:ln w="12700" cap="flat" cmpd="sng">
            <a:solidFill>
              <a:srgbClr val="3F3F3F"/>
            </a:solidFill>
            <a:prstDash val="solid"/>
            <a:round/>
            <a:headEnd type="none" w="sm" len="sm"/>
            <a:tailEnd type="none" w="sm" len="sm"/>
          </a:ln>
        </p:spPr>
      </p:pic>
      <p:sp>
        <p:nvSpPr>
          <p:cNvPr id="697" name="Google Shape;697;p75"/>
          <p:cNvSpPr/>
          <p:nvPr/>
        </p:nvSpPr>
        <p:spPr>
          <a:xfrm>
            <a:off x="2267400" y="3899073"/>
            <a:ext cx="6227723" cy="2265234"/>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98" name="Google Shape;698;p75"/>
          <p:cNvPicPr preferRelativeResize="0"/>
          <p:nvPr/>
        </p:nvPicPr>
        <p:blipFill rotWithShape="1">
          <a:blip r:embed="rId4">
            <a:alphaModFix/>
          </a:blip>
          <a:srcRect t="6807" b="6798"/>
          <a:stretch/>
        </p:blipFill>
        <p:spPr>
          <a:xfrm>
            <a:off x="2206716" y="878710"/>
            <a:ext cx="11842444" cy="819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6"/>
          <p:cNvSpPr/>
          <p:nvPr/>
        </p:nvSpPr>
        <p:spPr>
          <a:xfrm>
            <a:off x="4265149" y="1603270"/>
            <a:ext cx="7725702" cy="1046010"/>
          </a:xfrm>
          <a:prstGeom prst="roundRect">
            <a:avLst>
              <a:gd name="adj" fmla="val 16667"/>
            </a:avLst>
          </a:prstGeom>
          <a:solidFill>
            <a:srgbClr val="1D97D0"/>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Snippet for HTML template of the component:</a:t>
            </a:r>
            <a:endParaRPr/>
          </a:p>
        </p:txBody>
      </p:sp>
      <p:grpSp>
        <p:nvGrpSpPr>
          <p:cNvPr id="704" name="Google Shape;704;p76"/>
          <p:cNvGrpSpPr/>
          <p:nvPr/>
        </p:nvGrpSpPr>
        <p:grpSpPr>
          <a:xfrm>
            <a:off x="2265157" y="2922494"/>
            <a:ext cx="11725687" cy="5307106"/>
            <a:chOff x="5103801" y="2909158"/>
            <a:chExt cx="6048395" cy="1270869"/>
          </a:xfrm>
        </p:grpSpPr>
        <p:sp>
          <p:nvSpPr>
            <p:cNvPr id="705" name="Google Shape;705;p76"/>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&lt;div class="</a:t>
              </a:r>
              <a:r>
                <a:rPr lang="en-US" sz="2000" b="1" i="0" u="none" strike="noStrike" cap="none">
                  <a:solidFill>
                    <a:srgbClr val="84A575"/>
                  </a:solidFill>
                  <a:latin typeface="Courier New"/>
                  <a:ea typeface="Courier New"/>
                  <a:cs typeface="Courier New"/>
                  <a:sym typeface="Courier New"/>
                </a:rPr>
                <a:t>d-flex align-items-center</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*ngFor="let category of categories; index as idx" class="</a:t>
              </a:r>
              <a:r>
                <a:rPr lang="en-US" sz="2000" b="1" i="0" u="none" strike="noStrike" cap="none">
                  <a:solidFill>
                    <a:srgbClr val="84A575"/>
                  </a:solidFill>
                  <a:latin typeface="Courier New"/>
                  <a:ea typeface="Courier New"/>
                  <a:cs typeface="Courier New"/>
                  <a:sym typeface="Courier New"/>
                </a:rPr>
                <a:t>btn btn-sm mb-2 mr-2</a:t>
              </a:r>
              <a:r>
                <a:rPr lang="en-US" sz="2000" b="1" i="0" u="none" strike="noStrike" cap="none">
                  <a:solidFill>
                    <a:schemeClr val="lt1"/>
                  </a:solidFill>
                  <a:latin typeface="Courier New"/>
                  <a:ea typeface="Courier New"/>
                  <a:cs typeface="Courier New"/>
                  <a:sym typeface="Courier New"/>
                </a:rPr>
                <a:t>" [ngClass]="{</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'btn-dark': selectedCategoryIdx === idx,</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'btn-outline-dark': selectedCategoryIdx !== idx</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(click)="</a:t>
              </a:r>
              <a:r>
                <a:rPr lang="en-US" sz="2000" b="1" i="0" u="none" strike="noStrike" cap="none">
                  <a:solidFill>
                    <a:srgbClr val="84A575"/>
                  </a:solidFill>
                  <a:latin typeface="Courier New"/>
                  <a:ea typeface="Courier New"/>
                  <a:cs typeface="Courier New"/>
                  <a:sym typeface="Courier New"/>
                </a:rPr>
                <a:t>filtersProductsBasedCategory(category.categoryId, idx)</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category?.categoryName || ""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&lt;/div&gt;</a:t>
              </a:r>
              <a:endParaRPr/>
            </a:p>
          </p:txBody>
        </p:sp>
        <p:sp>
          <p:nvSpPr>
            <p:cNvPr id="706" name="Google Shape;706;p76"/>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7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8" name="Google Shape;708;p7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Products Categories: Listing Categories on the UI</a:t>
            </a:r>
            <a:endParaRPr/>
          </a:p>
        </p:txBody>
      </p:sp>
      <p:pic>
        <p:nvPicPr>
          <p:cNvPr id="709" name="Google Shape;709;p76"/>
          <p:cNvPicPr preferRelativeResize="0"/>
          <p:nvPr/>
        </p:nvPicPr>
        <p:blipFill rotWithShape="1">
          <a:blip r:embed="rId3">
            <a:alphaModFix/>
          </a:blip>
          <a:srcRect t="6807" b="6798"/>
          <a:stretch/>
        </p:blipFill>
        <p:spPr>
          <a:xfrm>
            <a:off x="2206716" y="878710"/>
            <a:ext cx="11842444" cy="819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Products Categories: Filtering</a:t>
            </a:r>
            <a:endParaRPr/>
          </a:p>
        </p:txBody>
      </p:sp>
      <p:sp>
        <p:nvSpPr>
          <p:cNvPr id="715" name="Google Shape;715;p77"/>
          <p:cNvSpPr txBox="1">
            <a:spLocks noGrp="1"/>
          </p:cNvSpPr>
          <p:nvPr>
            <p:ph type="body" idx="1"/>
          </p:nvPr>
        </p:nvSpPr>
        <p:spPr>
          <a:xfrm>
            <a:off x="1902100" y="1546621"/>
            <a:ext cx="12451800" cy="6873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The component displays the list of the product per the filters on the UI.</a:t>
            </a:r>
            <a:endParaRPr/>
          </a:p>
        </p:txBody>
      </p:sp>
      <p:pic>
        <p:nvPicPr>
          <p:cNvPr id="716" name="Google Shape;716;p77"/>
          <p:cNvPicPr preferRelativeResize="0"/>
          <p:nvPr/>
        </p:nvPicPr>
        <p:blipFill rotWithShape="1">
          <a:blip r:embed="rId3">
            <a:alphaModFix/>
          </a:blip>
          <a:srcRect/>
          <a:stretch/>
        </p:blipFill>
        <p:spPr>
          <a:xfrm>
            <a:off x="2226551" y="2650713"/>
            <a:ext cx="12031495" cy="5578887"/>
          </a:xfrm>
          <a:prstGeom prst="rect">
            <a:avLst/>
          </a:prstGeom>
          <a:noFill/>
          <a:ln w="12700" cap="flat" cmpd="sng">
            <a:solidFill>
              <a:srgbClr val="3F3F3F"/>
            </a:solidFill>
            <a:prstDash val="solid"/>
            <a:round/>
            <a:headEnd type="none" w="sm" len="sm"/>
            <a:tailEnd type="none" w="sm" len="sm"/>
          </a:ln>
        </p:spPr>
      </p:pic>
      <p:pic>
        <p:nvPicPr>
          <p:cNvPr id="717" name="Google Shape;717;p77"/>
          <p:cNvPicPr preferRelativeResize="0"/>
          <p:nvPr/>
        </p:nvPicPr>
        <p:blipFill rotWithShape="1">
          <a:blip r:embed="rId4">
            <a:alphaModFix/>
          </a:blip>
          <a:srcRect t="6807" b="6798"/>
          <a:stretch/>
        </p:blipFill>
        <p:spPr>
          <a:xfrm>
            <a:off x="4633493" y="878710"/>
            <a:ext cx="6988891" cy="819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Products Categories: Filtering</a:t>
            </a:r>
            <a:endParaRPr/>
          </a:p>
        </p:txBody>
      </p:sp>
      <p:sp>
        <p:nvSpPr>
          <p:cNvPr id="723" name="Google Shape;723;p78"/>
          <p:cNvSpPr/>
          <p:nvPr/>
        </p:nvSpPr>
        <p:spPr>
          <a:xfrm>
            <a:off x="4265149" y="1603270"/>
            <a:ext cx="7725702" cy="1046010"/>
          </a:xfrm>
          <a:prstGeom prst="roundRect">
            <a:avLst>
              <a:gd name="adj" fmla="val 16667"/>
            </a:avLst>
          </a:prstGeom>
          <a:solidFill>
            <a:srgbClr val="093A4B"/>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Snippet for HTML template of the component:</a:t>
            </a:r>
            <a:endParaRPr/>
          </a:p>
        </p:txBody>
      </p:sp>
      <p:grpSp>
        <p:nvGrpSpPr>
          <p:cNvPr id="724" name="Google Shape;724;p78"/>
          <p:cNvGrpSpPr/>
          <p:nvPr/>
        </p:nvGrpSpPr>
        <p:grpSpPr>
          <a:xfrm>
            <a:off x="2265157" y="2990797"/>
            <a:ext cx="11725687" cy="5077440"/>
            <a:chOff x="5103801" y="2909158"/>
            <a:chExt cx="6048395" cy="1270869"/>
          </a:xfrm>
        </p:grpSpPr>
        <p:sp>
          <p:nvSpPr>
            <p:cNvPr id="725" name="Google Shape;725;p78"/>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&lt;div class="</a:t>
              </a:r>
              <a:r>
                <a:rPr lang="en-US" sz="2000" b="1" i="0" u="none" strike="noStrike" cap="none">
                  <a:solidFill>
                    <a:srgbClr val="84A575"/>
                  </a:solidFill>
                  <a:latin typeface="Courier New"/>
                  <a:ea typeface="Courier New"/>
                  <a:cs typeface="Courier New"/>
                  <a:sym typeface="Courier New"/>
                </a:rPr>
                <a:t>d-flex flex-column justify-content-end align-items-end</a:t>
              </a:r>
              <a:r>
                <a:rPr lang="en-US" sz="2000" b="1" i="0" u="none" strike="noStrike" cap="none">
                  <a:solidFill>
                    <a:schemeClr val="lt1"/>
                  </a:solidFill>
                  <a:latin typeface="Courier New"/>
                  <a:ea typeface="Courier New"/>
                  <a:cs typeface="Courier New"/>
                  <a:sym typeface="Courier New"/>
                </a:rPr>
                <a:t>" style="height: 100%;"&gt;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&lt;div ngbDropdown&gt;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&lt;button class="</a:t>
              </a:r>
              <a:r>
                <a:rPr lang="en-US" sz="2000" b="1" i="0" u="none" strike="noStrike" cap="none">
                  <a:solidFill>
                    <a:srgbClr val="84A575"/>
                  </a:solidFill>
                  <a:latin typeface="Courier New"/>
                  <a:ea typeface="Courier New"/>
                  <a:cs typeface="Courier New"/>
                  <a:sym typeface="Courier New"/>
                </a:rPr>
                <a:t>btn btn-sm btn-outline-dark mb-2</a:t>
              </a:r>
              <a:r>
                <a:rPr lang="en-US" sz="2000" b="1" i="0" u="none" strike="noStrike" cap="none">
                  <a:solidFill>
                    <a:schemeClr val="lt1"/>
                  </a:solidFill>
                  <a:latin typeface="Courier New"/>
                  <a:ea typeface="Courier New"/>
                  <a:cs typeface="Courier New"/>
                  <a:sym typeface="Courier New"/>
                </a:rPr>
                <a:t>" id="</a:t>
              </a:r>
              <a:r>
                <a:rPr lang="en-US" sz="2000" b="1" i="0" u="none" strike="noStrike" cap="none">
                  <a:solidFill>
                    <a:srgbClr val="84A575"/>
                  </a:solidFill>
                  <a:latin typeface="Courier New"/>
                  <a:ea typeface="Courier New"/>
                  <a:cs typeface="Courier New"/>
                  <a:sym typeface="Courier New"/>
                </a:rPr>
                <a:t>dropdownBasic1</a:t>
              </a:r>
              <a:r>
                <a:rPr lang="en-US" sz="2000" b="1" i="0" u="none" strike="noStrike" cap="none">
                  <a:solidFill>
                    <a:schemeClr val="lt1"/>
                  </a:solidFill>
                  <a:latin typeface="Courier New"/>
                  <a:ea typeface="Courier New"/>
                  <a:cs typeface="Courier New"/>
                  <a:sym typeface="Courier New"/>
                </a:rPr>
                <a:t>" ngbDropdownToggle&gt;</a:t>
              </a:r>
              <a:r>
                <a:rPr lang="en-US" sz="2000" b="1" i="0" u="none" strike="noStrike" cap="none">
                  <a:solidFill>
                    <a:srgbClr val="84A575"/>
                  </a:solidFill>
                  <a:latin typeface="Courier New"/>
                  <a:ea typeface="Courier New"/>
                  <a:cs typeface="Courier New"/>
                  <a:sym typeface="Courier New"/>
                </a:rPr>
                <a:t>Sort Items</a:t>
              </a:r>
              <a:r>
                <a:rPr lang="en-US" sz="2000" b="1" i="0" u="none" strike="noStrike" cap="none">
                  <a:solidFill>
                    <a:schemeClr val="lt1"/>
                  </a:solidFill>
                  <a:latin typeface="Courier New"/>
                  <a:ea typeface="Courier New"/>
                  <a:cs typeface="Courier New"/>
                  <a:sym typeface="Courier New"/>
                </a:rPr>
                <a:t>&lt;/button&gt;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&lt;div ngbDropdownMenu aria-labelledby="dropdownBasic1"&gt;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&lt;button ngbDropdownItem&gt;</a:t>
              </a:r>
              <a:r>
                <a:rPr lang="en-US" sz="2000" b="1" i="0" u="none" strike="noStrike" cap="none">
                  <a:solidFill>
                    <a:srgbClr val="84A575"/>
                  </a:solidFill>
                  <a:latin typeface="Courier New"/>
                  <a:ea typeface="Courier New"/>
                  <a:cs typeface="Courier New"/>
                  <a:sym typeface="Courier New"/>
                </a:rPr>
                <a:t>By Price [Lowest to Highest]</a:t>
              </a:r>
              <a:r>
                <a:rPr lang="en-US" sz="2000" b="1" i="0" u="none" strike="noStrike" cap="none">
                  <a:solidFill>
                    <a:schemeClr val="lt1"/>
                  </a:solidFill>
                  <a:latin typeface="Courier New"/>
                  <a:ea typeface="Courier New"/>
                  <a:cs typeface="Courier New"/>
                  <a:sym typeface="Courier New"/>
                </a:rPr>
                <a:t>&lt;/button&gt;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&lt;button ngbDropdownItem&gt;</a:t>
              </a:r>
              <a:r>
                <a:rPr lang="en-US" sz="2000" b="1" i="0" u="none" strike="noStrike" cap="none">
                  <a:solidFill>
                    <a:srgbClr val="84A575"/>
                  </a:solidFill>
                  <a:latin typeface="Courier New"/>
                  <a:ea typeface="Courier New"/>
                  <a:cs typeface="Courier New"/>
                  <a:sym typeface="Courier New"/>
                </a:rPr>
                <a:t>By Price [Highest to Lowest]</a:t>
              </a:r>
              <a:r>
                <a:rPr lang="en-US" sz="2000" b="1" i="0" u="none" strike="noStrike" cap="none">
                  <a:solidFill>
                    <a:schemeClr val="lt1"/>
                  </a:solidFill>
                  <a:latin typeface="Courier New"/>
                  <a:ea typeface="Courier New"/>
                  <a:cs typeface="Courier New"/>
                  <a:sym typeface="Courier New"/>
                </a:rPr>
                <a:t>&lt;/button&gt;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&lt;button ngbDropdownItem&gt;</a:t>
              </a:r>
              <a:r>
                <a:rPr lang="en-US" sz="2000" b="1" i="0" u="none" strike="noStrike" cap="none">
                  <a:solidFill>
                    <a:srgbClr val="84A575"/>
                  </a:solidFill>
                  <a:latin typeface="Courier New"/>
                  <a:ea typeface="Courier New"/>
                  <a:cs typeface="Courier New"/>
                  <a:sym typeface="Courier New"/>
                </a:rPr>
                <a:t>By Rating</a:t>
              </a:r>
              <a:r>
                <a:rPr lang="en-US" sz="2000" b="1" i="0" u="none" strike="noStrike" cap="none">
                  <a:solidFill>
                    <a:schemeClr val="lt1"/>
                  </a:solidFill>
                  <a:latin typeface="Courier New"/>
                  <a:ea typeface="Courier New"/>
                  <a:cs typeface="Courier New"/>
                  <a:sym typeface="Courier New"/>
                </a:rPr>
                <a:t>&lt;/button&gt;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&lt;/div&gt;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&lt;/div&gt;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&lt;/div&gt;</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726" name="Google Shape;726;p78"/>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7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28" name="Google Shape;728;p78"/>
          <p:cNvPicPr preferRelativeResize="0"/>
          <p:nvPr/>
        </p:nvPicPr>
        <p:blipFill rotWithShape="1">
          <a:blip r:embed="rId3">
            <a:alphaModFix/>
          </a:blip>
          <a:srcRect t="6807" b="6798"/>
          <a:stretch/>
        </p:blipFill>
        <p:spPr>
          <a:xfrm>
            <a:off x="4633493" y="878710"/>
            <a:ext cx="6988891" cy="8198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DB Service: getUserWishlist</a:t>
            </a:r>
            <a:endParaRPr/>
          </a:p>
        </p:txBody>
      </p:sp>
      <p:sp>
        <p:nvSpPr>
          <p:cNvPr id="734" name="Google Shape;734;p79"/>
          <p:cNvSpPr/>
          <p:nvPr/>
        </p:nvSpPr>
        <p:spPr>
          <a:xfrm>
            <a:off x="2274417" y="1188410"/>
            <a:ext cx="11707166" cy="1227789"/>
          </a:xfrm>
          <a:prstGeom prst="roundRect">
            <a:avLst>
              <a:gd name="adj" fmla="val 16667"/>
            </a:avLst>
          </a:prstGeom>
          <a:solidFill>
            <a:srgbClr val="EFB91B"/>
          </a:solidFill>
          <a:ln w="25400" cap="flat" cmpd="sng">
            <a:solidFill>
              <a:srgbClr val="EFB9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The DB Service getUserWishlist method performs HTTP client request to the wishlist service endpoint in the Java back end to fetch all the products wishlisted </a:t>
            </a:r>
            <a:endParaRPr/>
          </a:p>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by the end user.</a:t>
            </a:r>
            <a:endParaRPr/>
          </a:p>
        </p:txBody>
      </p:sp>
      <p:grpSp>
        <p:nvGrpSpPr>
          <p:cNvPr id="735" name="Google Shape;735;p79"/>
          <p:cNvGrpSpPr/>
          <p:nvPr/>
        </p:nvGrpSpPr>
        <p:grpSpPr>
          <a:xfrm>
            <a:off x="2265157" y="2510118"/>
            <a:ext cx="11725687" cy="5899635"/>
            <a:chOff x="5103801" y="2909158"/>
            <a:chExt cx="6048395" cy="1270869"/>
          </a:xfrm>
        </p:grpSpPr>
        <p:sp>
          <p:nvSpPr>
            <p:cNvPr id="736" name="Google Shape;736;p79"/>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a:t>
              </a:r>
              <a:r>
                <a:rPr lang="en-US" sz="2000" b="1" i="0" u="none" strike="noStrike" cap="none">
                  <a:solidFill>
                    <a:srgbClr val="84A575"/>
                  </a:solidFill>
                  <a:latin typeface="Courier New"/>
                  <a:ea typeface="Courier New"/>
                  <a:cs typeface="Courier New"/>
                  <a:sym typeface="Courier New"/>
                </a:rPr>
                <a:t>class</a:t>
              </a:r>
              <a:r>
                <a:rPr lang="en-US" sz="2000" b="1" i="0" u="none" strike="noStrike" cap="none">
                  <a:solidFill>
                    <a:schemeClr val="lt1"/>
                  </a:solidFill>
                  <a:latin typeface="Courier New"/>
                  <a:ea typeface="Courier New"/>
                  <a:cs typeface="Courier New"/>
                  <a:sym typeface="Courier New"/>
                </a:rPr>
                <a:t> DbService {	</a:t>
              </a:r>
              <a:r>
                <a:rPr lang="en-US" sz="2000" b="1" i="0" u="none" strike="noStrike" cap="none">
                  <a:solidFill>
                    <a:srgbClr val="84A575"/>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constructor(private httpClient: HttpClient) {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getUserWishlist(): void {  this.http.get(`${BaseUrls.BASE_HREF}/${BaseUrls.WISHLIST_GROUPURL}/get-user-wishlist/${this.user?.userId}`)</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next: async ({ data }: any) =&gt;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let response = Array.from(data);</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let ids = response.map((e: any) =&gt; e['productId']).join(",")</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if(ids.length !== 0)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let prdList: any = await this.getParticularProductsBasedOnIds(ids);</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let wishlist = response.map((wObj: any, idx: number) =&gt;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let prd = prdList.find((x: any) =&gt; x.productId === wObj['productId']);</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delete prd.productId;</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return { ...wObj, ...prd };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this.wishlistsSub.next(wishlist);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error: (error) =&gt; this.toast.warning("</a:t>
              </a:r>
              <a:r>
                <a:rPr lang="en-US" sz="2000" b="1" i="0" u="none" strike="noStrike" cap="none">
                  <a:solidFill>
                    <a:srgbClr val="84A575"/>
                  </a:solidFill>
                  <a:latin typeface="Courier New"/>
                  <a:ea typeface="Courier New"/>
                  <a:cs typeface="Courier New"/>
                  <a:sym typeface="Courier New"/>
                </a:rPr>
                <a:t>Something Went Wrong!! Please Again...</a:t>
              </a: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Failed</a:t>
              </a:r>
              <a:r>
                <a:rPr lang="en-US" sz="2000" b="1" i="0" u="none" strike="noStrike" cap="none">
                  <a:solidFill>
                    <a:schemeClr val="lt1"/>
                  </a:solidFill>
                  <a:latin typeface="Courier New"/>
                  <a:ea typeface="Courier New"/>
                  <a:cs typeface="Courier New"/>
                  <a:sym typeface="Courier New"/>
                </a:rPr>
                <a:t>")	});}}</a:t>
              </a:r>
              <a:endParaRPr/>
            </a:p>
          </p:txBody>
        </p:sp>
        <p:sp>
          <p:nvSpPr>
            <p:cNvPr id="737" name="Google Shape;737;p79"/>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7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39" name="Google Shape;739;p79"/>
          <p:cNvPicPr preferRelativeResize="0"/>
          <p:nvPr/>
        </p:nvPicPr>
        <p:blipFill rotWithShape="1">
          <a:blip r:embed="rId3">
            <a:alphaModFix/>
          </a:blip>
          <a:srcRect t="6807" b="6798"/>
          <a:stretch/>
        </p:blipFill>
        <p:spPr>
          <a:xfrm>
            <a:off x="4633493" y="878710"/>
            <a:ext cx="6988891" cy="8198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8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Wishlist Component: getUserWishlist</a:t>
            </a:r>
            <a:endParaRPr/>
          </a:p>
        </p:txBody>
      </p:sp>
      <p:grpSp>
        <p:nvGrpSpPr>
          <p:cNvPr id="745" name="Google Shape;745;p80"/>
          <p:cNvGrpSpPr/>
          <p:nvPr/>
        </p:nvGrpSpPr>
        <p:grpSpPr>
          <a:xfrm>
            <a:off x="2946400" y="2678422"/>
            <a:ext cx="10363201" cy="3003355"/>
            <a:chOff x="841828" y="1197967"/>
            <a:chExt cx="10363201" cy="3003355"/>
          </a:xfrm>
        </p:grpSpPr>
        <p:sp>
          <p:nvSpPr>
            <p:cNvPr id="746" name="Google Shape;746;p80"/>
            <p:cNvSpPr/>
            <p:nvPr/>
          </p:nvSpPr>
          <p:spPr>
            <a:xfrm>
              <a:off x="841829" y="1197967"/>
              <a:ext cx="10363200" cy="1361255"/>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The Wishlist component uses the getUserWishlist method to display all the orders wish listed by users in the admin dashboard.</a:t>
              </a:r>
              <a:endParaRPr/>
            </a:p>
          </p:txBody>
        </p:sp>
        <p:sp>
          <p:nvSpPr>
            <p:cNvPr id="747" name="Google Shape;747;p80"/>
            <p:cNvSpPr/>
            <p:nvPr/>
          </p:nvSpPr>
          <p:spPr>
            <a:xfrm>
              <a:off x="841828" y="2840067"/>
              <a:ext cx="10363200" cy="1361255"/>
            </a:xfrm>
            <a:prstGeom prst="roundRect">
              <a:avLst>
                <a:gd name="adj" fmla="val 16667"/>
              </a:avLst>
            </a:prstGeom>
            <a:solidFill>
              <a:srgbClr val="EFB91B"/>
            </a:solidFill>
            <a:ln w="25400" cap="flat" cmpd="sng">
              <a:solidFill>
                <a:srgbClr val="EFB9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Since the order has a state which the admin can update, we will implement the methods in the same component for better management of the code.</a:t>
              </a:r>
              <a:endParaRPr/>
            </a:p>
          </p:txBody>
        </p:sp>
      </p:grpSp>
      <p:pic>
        <p:nvPicPr>
          <p:cNvPr id="748" name="Google Shape;748;p80"/>
          <p:cNvPicPr preferRelativeResize="0"/>
          <p:nvPr/>
        </p:nvPicPr>
        <p:blipFill rotWithShape="1">
          <a:blip r:embed="rId3">
            <a:alphaModFix/>
          </a:blip>
          <a:srcRect t="6807" b="6798"/>
          <a:stretch/>
        </p:blipFill>
        <p:spPr>
          <a:xfrm>
            <a:off x="3556472" y="878710"/>
            <a:ext cx="9142932" cy="819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
          <p:cNvSpPr txBox="1">
            <a:spLocks noGrp="1"/>
          </p:cNvSpPr>
          <p:nvPr>
            <p:ph type="body" idx="1"/>
          </p:nvPr>
        </p:nvSpPr>
        <p:spPr>
          <a:xfrm>
            <a:off x="1453243" y="1901867"/>
            <a:ext cx="13209900" cy="5527500"/>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SzPts val="2800"/>
              <a:buNone/>
            </a:pPr>
            <a:r>
              <a:rPr lang="en-US">
                <a:solidFill>
                  <a:srgbClr val="3F3F3F"/>
                </a:solidFill>
              </a:rPr>
              <a:t>Before we begin, let’s recall what we have covered till now:</a:t>
            </a:r>
            <a:endParaRPr/>
          </a:p>
        </p:txBody>
      </p:sp>
      <p:sp>
        <p:nvSpPr>
          <p:cNvPr id="323" name="Google Shape;323;p4" descr="File:Apache Maven logo.svg - Wikimedia Commons"/>
          <p:cNvSpPr/>
          <p:nvPr/>
        </p:nvSpPr>
        <p:spPr>
          <a:xfrm>
            <a:off x="155575" y="-4873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24" name="Google Shape;324;p4" descr="Server Client - Java Servlet JSP HTML CSS JavaScript &amp;amp; jQuery"/>
          <p:cNvSpPr/>
          <p:nvPr/>
        </p:nvSpPr>
        <p:spPr>
          <a:xfrm>
            <a:off x="307975" y="-3349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25" name="Google Shape;325;p4" descr="Server Client - Java Servlet JSP HTML CSS JavaScript &amp;amp; jQuery"/>
          <p:cNvSpPr/>
          <p:nvPr/>
        </p:nvSpPr>
        <p:spPr>
          <a:xfrm>
            <a:off x="460375" y="-1825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26" name="Google Shape;326;p4" descr="Agile Software Vector Logo - Download Free SVG Icon | Worldvectorlogo"/>
          <p:cNvSpPr/>
          <p:nvPr/>
        </p:nvSpPr>
        <p:spPr>
          <a:xfrm>
            <a:off x="10205004" y="442231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grpSp>
        <p:nvGrpSpPr>
          <p:cNvPr id="327" name="Google Shape;327;p4"/>
          <p:cNvGrpSpPr/>
          <p:nvPr/>
        </p:nvGrpSpPr>
        <p:grpSpPr>
          <a:xfrm>
            <a:off x="8570575" y="5877534"/>
            <a:ext cx="2151347" cy="1649875"/>
            <a:chOff x="6153229" y="5107008"/>
            <a:chExt cx="2151347" cy="1649875"/>
          </a:xfrm>
        </p:grpSpPr>
        <p:sp>
          <p:nvSpPr>
            <p:cNvPr id="328" name="Google Shape;328;p4"/>
            <p:cNvSpPr txBox="1"/>
            <p:nvPr/>
          </p:nvSpPr>
          <p:spPr>
            <a:xfrm>
              <a:off x="6305036" y="6269314"/>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Maven </a:t>
              </a:r>
              <a:endParaRPr sz="2200" b="0" i="0" u="none" strike="noStrike" cap="none">
                <a:solidFill>
                  <a:srgbClr val="000000"/>
                </a:solidFill>
                <a:latin typeface="Arial"/>
                <a:ea typeface="Arial"/>
                <a:cs typeface="Arial"/>
                <a:sym typeface="Arial"/>
              </a:endParaRPr>
            </a:p>
          </p:txBody>
        </p:sp>
        <p:pic>
          <p:nvPicPr>
            <p:cNvPr id="329" name="Google Shape;329;p4" descr="File:Apache Maven logo.svg - Wikimedia Commons"/>
            <p:cNvPicPr preferRelativeResize="0"/>
            <p:nvPr/>
          </p:nvPicPr>
          <p:blipFill rotWithShape="1">
            <a:blip r:embed="rId3">
              <a:alphaModFix/>
            </a:blip>
            <a:srcRect/>
            <a:stretch/>
          </p:blipFill>
          <p:spPr>
            <a:xfrm>
              <a:off x="6153229" y="5107008"/>
              <a:ext cx="2151347" cy="544560"/>
            </a:xfrm>
            <a:prstGeom prst="rect">
              <a:avLst/>
            </a:prstGeom>
            <a:noFill/>
            <a:ln>
              <a:noFill/>
            </a:ln>
          </p:spPr>
        </p:pic>
      </p:grpSp>
      <p:grpSp>
        <p:nvGrpSpPr>
          <p:cNvPr id="330" name="Google Shape;330;p4"/>
          <p:cNvGrpSpPr/>
          <p:nvPr/>
        </p:nvGrpSpPr>
        <p:grpSpPr>
          <a:xfrm>
            <a:off x="4323860" y="2730812"/>
            <a:ext cx="1847731" cy="2411555"/>
            <a:chOff x="9274934" y="3101846"/>
            <a:chExt cx="1847731" cy="2411555"/>
          </a:xfrm>
        </p:grpSpPr>
        <p:sp>
          <p:nvSpPr>
            <p:cNvPr id="331" name="Google Shape;331;p4"/>
            <p:cNvSpPr txBox="1"/>
            <p:nvPr/>
          </p:nvSpPr>
          <p:spPr>
            <a:xfrm>
              <a:off x="9274934" y="5025832"/>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JDBC</a:t>
              </a:r>
              <a:endParaRPr sz="2200" b="0" i="0" u="none" strike="noStrike" cap="none">
                <a:solidFill>
                  <a:srgbClr val="000000"/>
                </a:solidFill>
                <a:latin typeface="Arial"/>
                <a:ea typeface="Arial"/>
                <a:cs typeface="Arial"/>
                <a:sym typeface="Arial"/>
              </a:endParaRPr>
            </a:p>
          </p:txBody>
        </p:sp>
        <p:pic>
          <p:nvPicPr>
            <p:cNvPr id="332" name="Google Shape;332;p4"/>
            <p:cNvPicPr preferRelativeResize="0"/>
            <p:nvPr/>
          </p:nvPicPr>
          <p:blipFill rotWithShape="1">
            <a:blip r:embed="rId4">
              <a:alphaModFix/>
            </a:blip>
            <a:srcRect/>
            <a:stretch/>
          </p:blipFill>
          <p:spPr>
            <a:xfrm>
              <a:off x="9567857" y="3101846"/>
              <a:ext cx="1359233" cy="1972421"/>
            </a:xfrm>
            <a:prstGeom prst="rect">
              <a:avLst/>
            </a:prstGeom>
            <a:noFill/>
            <a:ln>
              <a:noFill/>
            </a:ln>
          </p:spPr>
        </p:pic>
      </p:grpSp>
      <p:grpSp>
        <p:nvGrpSpPr>
          <p:cNvPr id="333" name="Google Shape;333;p4"/>
          <p:cNvGrpSpPr/>
          <p:nvPr/>
        </p:nvGrpSpPr>
        <p:grpSpPr>
          <a:xfrm>
            <a:off x="6989499" y="2821583"/>
            <a:ext cx="1847731" cy="2440696"/>
            <a:chOff x="7108853" y="6698540"/>
            <a:chExt cx="1847731" cy="2440696"/>
          </a:xfrm>
        </p:grpSpPr>
        <p:sp>
          <p:nvSpPr>
            <p:cNvPr id="334" name="Google Shape;334;p4"/>
            <p:cNvSpPr txBox="1"/>
            <p:nvPr/>
          </p:nvSpPr>
          <p:spPr>
            <a:xfrm>
              <a:off x="7108853" y="8651667"/>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JSP</a:t>
              </a:r>
              <a:endParaRPr sz="2200" b="0" i="0" u="none" strike="noStrike" cap="none">
                <a:solidFill>
                  <a:srgbClr val="000000"/>
                </a:solidFill>
                <a:latin typeface="Arial"/>
                <a:ea typeface="Arial"/>
                <a:cs typeface="Arial"/>
                <a:sym typeface="Arial"/>
              </a:endParaRPr>
            </a:p>
          </p:txBody>
        </p:sp>
        <p:pic>
          <p:nvPicPr>
            <p:cNvPr id="335" name="Google Shape;335;p4" descr="20+ JSP Projects with Source Code - ProjectsGeek"/>
            <p:cNvPicPr preferRelativeResize="0"/>
            <p:nvPr/>
          </p:nvPicPr>
          <p:blipFill rotWithShape="1">
            <a:blip r:embed="rId5">
              <a:alphaModFix/>
            </a:blip>
            <a:srcRect/>
            <a:stretch/>
          </p:blipFill>
          <p:spPr>
            <a:xfrm>
              <a:off x="7646794" y="6698540"/>
              <a:ext cx="928153" cy="1700230"/>
            </a:xfrm>
            <a:prstGeom prst="rect">
              <a:avLst/>
            </a:prstGeom>
            <a:noFill/>
            <a:ln>
              <a:noFill/>
            </a:ln>
          </p:spPr>
        </p:pic>
      </p:grpSp>
      <p:grpSp>
        <p:nvGrpSpPr>
          <p:cNvPr id="336" name="Google Shape;336;p4"/>
          <p:cNvGrpSpPr/>
          <p:nvPr/>
        </p:nvGrpSpPr>
        <p:grpSpPr>
          <a:xfrm>
            <a:off x="9354644" y="2775923"/>
            <a:ext cx="1847731" cy="2475324"/>
            <a:chOff x="1415547" y="4092736"/>
            <a:chExt cx="1847731" cy="2475324"/>
          </a:xfrm>
        </p:grpSpPr>
        <p:sp>
          <p:nvSpPr>
            <p:cNvPr id="337" name="Google Shape;337;p4"/>
            <p:cNvSpPr txBox="1"/>
            <p:nvPr/>
          </p:nvSpPr>
          <p:spPr>
            <a:xfrm>
              <a:off x="1415547" y="6089828"/>
              <a:ext cx="1847731"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Servlets</a:t>
              </a:r>
              <a:endParaRPr sz="2200" b="0" i="0" u="none" strike="noStrike" cap="none">
                <a:solidFill>
                  <a:srgbClr val="000000"/>
                </a:solidFill>
                <a:latin typeface="Arial"/>
                <a:ea typeface="Arial"/>
                <a:cs typeface="Arial"/>
                <a:sym typeface="Arial"/>
              </a:endParaRPr>
            </a:p>
          </p:txBody>
        </p:sp>
        <p:pic>
          <p:nvPicPr>
            <p:cNvPr id="338" name="Google Shape;338;p4"/>
            <p:cNvPicPr preferRelativeResize="0"/>
            <p:nvPr/>
          </p:nvPicPr>
          <p:blipFill rotWithShape="1">
            <a:blip r:embed="rId6">
              <a:alphaModFix/>
            </a:blip>
            <a:srcRect/>
            <a:stretch/>
          </p:blipFill>
          <p:spPr>
            <a:xfrm>
              <a:off x="1602365" y="4092736"/>
              <a:ext cx="1474097" cy="1788572"/>
            </a:xfrm>
            <a:prstGeom prst="rect">
              <a:avLst/>
            </a:prstGeom>
            <a:noFill/>
            <a:ln>
              <a:noFill/>
            </a:ln>
          </p:spPr>
        </p:pic>
      </p:grpSp>
      <p:grpSp>
        <p:nvGrpSpPr>
          <p:cNvPr id="339" name="Google Shape;339;p4"/>
          <p:cNvGrpSpPr/>
          <p:nvPr/>
        </p:nvGrpSpPr>
        <p:grpSpPr>
          <a:xfrm>
            <a:off x="4946494" y="5802281"/>
            <a:ext cx="2450193" cy="1725128"/>
            <a:chOff x="9516721" y="6892896"/>
            <a:chExt cx="2450193" cy="1725128"/>
          </a:xfrm>
        </p:grpSpPr>
        <p:sp>
          <p:nvSpPr>
            <p:cNvPr id="340" name="Google Shape;340;p4"/>
            <p:cNvSpPr txBox="1"/>
            <p:nvPr/>
          </p:nvSpPr>
          <p:spPr>
            <a:xfrm>
              <a:off x="9950106" y="8130455"/>
              <a:ext cx="2016808" cy="487569"/>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MongoDB</a:t>
              </a:r>
              <a:endParaRPr sz="2200" b="0" i="0" u="none" strike="noStrike" cap="none">
                <a:solidFill>
                  <a:srgbClr val="000000"/>
                </a:solidFill>
                <a:latin typeface="Arial"/>
                <a:ea typeface="Arial"/>
                <a:cs typeface="Arial"/>
                <a:sym typeface="Arial"/>
              </a:endParaRPr>
            </a:p>
          </p:txBody>
        </p:sp>
        <p:pic>
          <p:nvPicPr>
            <p:cNvPr id="341" name="Google Shape;341;p4" descr="File:MongoDB Logo.svg - Wikimedia Commons"/>
            <p:cNvPicPr preferRelativeResize="0"/>
            <p:nvPr/>
          </p:nvPicPr>
          <p:blipFill rotWithShape="1">
            <a:blip r:embed="rId7">
              <a:alphaModFix/>
            </a:blip>
            <a:srcRect/>
            <a:stretch/>
          </p:blipFill>
          <p:spPr>
            <a:xfrm>
              <a:off x="9516721" y="6892896"/>
              <a:ext cx="2450193" cy="660403"/>
            </a:xfrm>
            <a:prstGeom prst="rect">
              <a:avLst/>
            </a:prstGeom>
            <a:noFill/>
            <a:ln>
              <a:noFill/>
            </a:ln>
          </p:spPr>
        </p:pic>
      </p:grpSp>
      <p:sp>
        <p:nvSpPr>
          <p:cNvPr id="342" name="Google Shape;342;p4" descr="Spring Boot: Apprentice Cookbook | ITNEXT"/>
          <p:cNvSpPr/>
          <p:nvPr/>
        </p:nvSpPr>
        <p:spPr>
          <a:xfrm>
            <a:off x="612775" y="-301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pic>
        <p:nvPicPr>
          <p:cNvPr id="343" name="Google Shape;343;p4"/>
          <p:cNvPicPr preferRelativeResize="0"/>
          <p:nvPr/>
        </p:nvPicPr>
        <p:blipFill rotWithShape="1">
          <a:blip r:embed="rId8">
            <a:alphaModFix/>
          </a:blip>
          <a:srcRect t="6807" b="6798"/>
          <a:stretch/>
        </p:blipFill>
        <p:spPr>
          <a:xfrm>
            <a:off x="5780884" y="1011650"/>
            <a:ext cx="4694109" cy="82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Wishlist Component: getUserWishlist</a:t>
            </a:r>
            <a:endParaRPr/>
          </a:p>
        </p:txBody>
      </p:sp>
      <p:grpSp>
        <p:nvGrpSpPr>
          <p:cNvPr id="754" name="Google Shape;754;p81"/>
          <p:cNvGrpSpPr/>
          <p:nvPr/>
        </p:nvGrpSpPr>
        <p:grpSpPr>
          <a:xfrm>
            <a:off x="2152650" y="2686050"/>
            <a:ext cx="12504943" cy="5370282"/>
            <a:chOff x="5103801" y="2909158"/>
            <a:chExt cx="6048395" cy="1270869"/>
          </a:xfrm>
        </p:grpSpPr>
        <p:sp>
          <p:nvSpPr>
            <p:cNvPr id="755" name="Google Shape;755;p81"/>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export </a:t>
              </a:r>
              <a:r>
                <a:rPr lang="en-US" sz="1700" b="1" i="0" u="none" strike="noStrike" cap="none">
                  <a:solidFill>
                    <a:srgbClr val="84A575"/>
                  </a:solidFill>
                  <a:latin typeface="Courier New"/>
                  <a:ea typeface="Courier New"/>
                  <a:cs typeface="Courier New"/>
                  <a:sym typeface="Courier New"/>
                </a:rPr>
                <a:t>class</a:t>
              </a:r>
              <a:r>
                <a:rPr lang="en-US" sz="1700" b="1" i="0" u="none" strike="noStrike" cap="none">
                  <a:solidFill>
                    <a:schemeClr val="lt1"/>
                  </a:solidFill>
                  <a:latin typeface="Courier New"/>
                  <a:ea typeface="Courier New"/>
                  <a:cs typeface="Courier New"/>
                  <a:sym typeface="Courier New"/>
                </a:rPr>
                <a:t> WhishlistComponent implements OnInit {</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wishlists: any[] = [];</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constructor(</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public db: DbService,</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private toast: ToastrService</a:t>
              </a:r>
              <a:endParaRPr sz="17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 { }</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ngOnInit(): void {</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this.db.wishlistsSub.subscribe((list) =&gt; {</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if(list.length !== 0)  this.wishlists = list;   </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removeItem(id: any) {</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this.db.removeItemFromList(id, false);</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this.db.getUserWishlist();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this.db.wishlistsSub.next(this.wishlists.splice(this.wishlists.findIndex(x =&gt; x['</a:t>
              </a:r>
              <a:r>
                <a:rPr lang="en-US" sz="1700" b="1" i="0" u="none" strike="noStrike" cap="none">
                  <a:solidFill>
                    <a:srgbClr val="84A575"/>
                  </a:solidFill>
                  <a:latin typeface="Courier New"/>
                  <a:ea typeface="Courier New"/>
                  <a:cs typeface="Courier New"/>
                  <a:sym typeface="Courier New"/>
                </a:rPr>
                <a:t>wishListId</a:t>
              </a:r>
              <a:r>
                <a:rPr lang="en-US" sz="1700" b="1" i="0" u="none" strike="noStrike" cap="none">
                  <a:solidFill>
                    <a:schemeClr val="lt1"/>
                  </a:solidFill>
                  <a:latin typeface="Courier New"/>
                  <a:ea typeface="Courier New"/>
                  <a:cs typeface="Courier New"/>
                  <a:sym typeface="Courier New"/>
                </a:rPr>
                <a:t>'] === id), 1))</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endParaRPr sz="2100" b="1" i="0" u="none" strike="noStrike" cap="none">
                <a:solidFill>
                  <a:schemeClr val="lt1"/>
                </a:solidFill>
                <a:latin typeface="Courier New"/>
                <a:ea typeface="Courier New"/>
                <a:cs typeface="Courier New"/>
                <a:sym typeface="Courier New"/>
              </a:endParaRPr>
            </a:p>
          </p:txBody>
        </p:sp>
        <p:sp>
          <p:nvSpPr>
            <p:cNvPr id="756" name="Google Shape;756;p81"/>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8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58" name="Google Shape;758;p81"/>
          <p:cNvPicPr preferRelativeResize="0"/>
          <p:nvPr/>
        </p:nvPicPr>
        <p:blipFill rotWithShape="1">
          <a:blip r:embed="rId3">
            <a:alphaModFix/>
          </a:blip>
          <a:srcRect t="6807" b="6798"/>
          <a:stretch/>
        </p:blipFill>
        <p:spPr>
          <a:xfrm>
            <a:off x="3556472" y="878710"/>
            <a:ext cx="9142932" cy="81980"/>
          </a:xfrm>
          <a:prstGeom prst="rect">
            <a:avLst/>
          </a:prstGeom>
          <a:noFill/>
          <a:ln>
            <a:noFill/>
          </a:ln>
        </p:spPr>
      </p:pic>
      <p:sp>
        <p:nvSpPr>
          <p:cNvPr id="759" name="Google Shape;759;p81"/>
          <p:cNvSpPr txBox="1"/>
          <p:nvPr/>
        </p:nvSpPr>
        <p:spPr>
          <a:xfrm>
            <a:off x="2514600" y="2095500"/>
            <a:ext cx="123063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The getUserWishlist method is used by the Wishlist component to display all the orders.</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Wishlist Component: UI</a:t>
            </a:r>
            <a:endParaRPr/>
          </a:p>
        </p:txBody>
      </p:sp>
      <p:sp>
        <p:nvSpPr>
          <p:cNvPr id="765" name="Google Shape;765;p82"/>
          <p:cNvSpPr txBox="1">
            <a:spLocks noGrp="1"/>
          </p:cNvSpPr>
          <p:nvPr>
            <p:ph type="body" idx="1"/>
          </p:nvPr>
        </p:nvSpPr>
        <p:spPr>
          <a:xfrm>
            <a:off x="1902100" y="1489050"/>
            <a:ext cx="12451800" cy="708344"/>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The component displays the list of wishlist products on the UI.</a:t>
            </a:r>
            <a:endParaRPr/>
          </a:p>
        </p:txBody>
      </p:sp>
      <p:pic>
        <p:nvPicPr>
          <p:cNvPr id="766" name="Google Shape;766;p82"/>
          <p:cNvPicPr preferRelativeResize="0"/>
          <p:nvPr/>
        </p:nvPicPr>
        <p:blipFill rotWithShape="1">
          <a:blip r:embed="rId3">
            <a:alphaModFix/>
          </a:blip>
          <a:srcRect/>
          <a:stretch/>
        </p:blipFill>
        <p:spPr>
          <a:xfrm>
            <a:off x="2031549" y="2680595"/>
            <a:ext cx="12874215" cy="5549005"/>
          </a:xfrm>
          <a:prstGeom prst="rect">
            <a:avLst/>
          </a:prstGeom>
          <a:noFill/>
          <a:ln w="12700" cap="flat" cmpd="sng">
            <a:solidFill>
              <a:srgbClr val="3F3F3F"/>
            </a:solidFill>
            <a:prstDash val="solid"/>
            <a:round/>
            <a:headEnd type="none" w="sm" len="sm"/>
            <a:tailEnd type="none" w="sm" len="sm"/>
          </a:ln>
        </p:spPr>
      </p:pic>
      <p:sp>
        <p:nvSpPr>
          <p:cNvPr id="767" name="Google Shape;767;p82"/>
          <p:cNvSpPr/>
          <p:nvPr/>
        </p:nvSpPr>
        <p:spPr>
          <a:xfrm>
            <a:off x="2103271" y="3252467"/>
            <a:ext cx="7482137" cy="1537247"/>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68" name="Google Shape;768;p82"/>
          <p:cNvPicPr preferRelativeResize="0"/>
          <p:nvPr/>
        </p:nvPicPr>
        <p:blipFill rotWithShape="1">
          <a:blip r:embed="rId4">
            <a:alphaModFix/>
          </a:blip>
          <a:srcRect t="6807" b="6798"/>
          <a:stretch/>
        </p:blipFill>
        <p:spPr>
          <a:xfrm>
            <a:off x="5118000" y="878710"/>
            <a:ext cx="6019876" cy="8198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Wishlist Component: UI</a:t>
            </a:r>
            <a:endParaRPr/>
          </a:p>
        </p:txBody>
      </p:sp>
      <p:sp>
        <p:nvSpPr>
          <p:cNvPr id="774" name="Google Shape;774;p83"/>
          <p:cNvSpPr/>
          <p:nvPr/>
        </p:nvSpPr>
        <p:spPr>
          <a:xfrm>
            <a:off x="4462368" y="1226758"/>
            <a:ext cx="7725702" cy="1046010"/>
          </a:xfrm>
          <a:prstGeom prst="roundRect">
            <a:avLst>
              <a:gd name="adj" fmla="val 16667"/>
            </a:avLst>
          </a:prstGeom>
          <a:solidFill>
            <a:srgbClr val="093A4B"/>
          </a:solidFill>
          <a:ln w="25400" cap="flat" cmpd="sng">
            <a:solidFill>
              <a:srgbClr val="093A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Snippet for HTML template of the component:</a:t>
            </a:r>
            <a:endParaRPr/>
          </a:p>
        </p:txBody>
      </p:sp>
      <p:grpSp>
        <p:nvGrpSpPr>
          <p:cNvPr id="775" name="Google Shape;775;p83"/>
          <p:cNvGrpSpPr/>
          <p:nvPr/>
        </p:nvGrpSpPr>
        <p:grpSpPr>
          <a:xfrm>
            <a:off x="1684121" y="2399128"/>
            <a:ext cx="13497357" cy="6009765"/>
            <a:chOff x="5103801" y="2909158"/>
            <a:chExt cx="6048395" cy="1270869"/>
          </a:xfrm>
        </p:grpSpPr>
        <p:sp>
          <p:nvSpPr>
            <p:cNvPr id="776" name="Google Shape;776;p83"/>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&lt;div *ngIf="wishlists.length !== 0"&gt;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&lt;div class="</a:t>
              </a:r>
              <a:r>
                <a:rPr lang="en-US" sz="2000" b="0" i="0" u="none" strike="noStrike" cap="none">
                  <a:solidFill>
                    <a:srgbClr val="84A575"/>
                  </a:solidFill>
                  <a:latin typeface="Courier New"/>
                  <a:ea typeface="Courier New"/>
                  <a:cs typeface="Courier New"/>
                  <a:sym typeface="Courier New"/>
                </a:rPr>
                <a:t>card shadow-sm mb-2</a:t>
              </a:r>
              <a:r>
                <a:rPr lang="en-US" sz="2000" b="0" i="0" u="none" strike="noStrike" cap="none">
                  <a:solidFill>
                    <a:schemeClr val="lt1"/>
                  </a:solidFill>
                  <a:latin typeface="Courier New"/>
                  <a:ea typeface="Courier New"/>
                  <a:cs typeface="Courier New"/>
                  <a:sym typeface="Courier New"/>
                </a:rPr>
                <a:t>" *ngFor="</a:t>
              </a:r>
              <a:r>
                <a:rPr lang="en-US" sz="2000" b="0" i="0" u="none" strike="noStrike" cap="none">
                  <a:solidFill>
                    <a:srgbClr val="84A575"/>
                  </a:solidFill>
                  <a:latin typeface="Courier New"/>
                  <a:ea typeface="Courier New"/>
                  <a:cs typeface="Courier New"/>
                  <a:sym typeface="Courier New"/>
                </a:rPr>
                <a:t>let product of wishlists; index as idx</a:t>
              </a:r>
              <a:r>
                <a:rPr lang="en-US" sz="2000" b="0"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&lt;div class="</a:t>
              </a:r>
              <a:r>
                <a:rPr lang="en-US" sz="2000" b="0" i="0" u="none" strike="noStrike" cap="none">
                  <a:solidFill>
                    <a:srgbClr val="84A575"/>
                  </a:solidFill>
                  <a:latin typeface="Courier New"/>
                  <a:ea typeface="Courier New"/>
                  <a:cs typeface="Courier New"/>
                  <a:sym typeface="Courier New"/>
                </a:rPr>
                <a:t>card-body</a:t>
              </a:r>
              <a:r>
                <a:rPr lang="en-US" sz="2000" b="0"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&lt;div class="</a:t>
              </a:r>
              <a:r>
                <a:rPr lang="en-US" sz="2000" b="0" i="0" u="none" strike="noStrike" cap="none">
                  <a:solidFill>
                    <a:srgbClr val="84A575"/>
                  </a:solidFill>
                  <a:latin typeface="Courier New"/>
                  <a:ea typeface="Courier New"/>
                  <a:cs typeface="Courier New"/>
                  <a:sym typeface="Courier New"/>
                </a:rPr>
                <a:t>row w-100 m-0</a:t>
              </a:r>
              <a:r>
                <a:rPr lang="en-US" sz="2000" b="0"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&lt;div class="</a:t>
              </a:r>
              <a:r>
                <a:rPr lang="en-US" sz="2000" b="0" i="0" u="none" strike="noStrike" cap="none">
                  <a:solidFill>
                    <a:srgbClr val="84A575"/>
                  </a:solidFill>
                  <a:latin typeface="Courier New"/>
                  <a:ea typeface="Courier New"/>
                  <a:cs typeface="Courier New"/>
                  <a:sym typeface="Courier New"/>
                </a:rPr>
                <a:t>col-12 col-sm-2 d-flex justify-content-center align-items-center</a:t>
              </a:r>
              <a:r>
                <a:rPr lang="en-US" sz="2000" b="0"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&lt;img [src]="</a:t>
              </a:r>
              <a:r>
                <a:rPr lang="en-US" sz="2000" b="0" i="0" u="none" strike="noStrike" cap="none">
                  <a:solidFill>
                    <a:srgbClr val="84A575"/>
                  </a:solidFill>
                  <a:latin typeface="Courier New"/>
                  <a:ea typeface="Courier New"/>
                  <a:cs typeface="Courier New"/>
                  <a:sym typeface="Courier New"/>
                </a:rPr>
                <a:t>product['images'][product['thumbnailImage']] || './../../../assets/noImage.jpg</a:t>
              </a:r>
              <a:r>
                <a:rPr lang="en-US" sz="2000" b="0" i="0" u="none" strike="noStrike" cap="none">
                  <a:solidFill>
                    <a:schemeClr val="lt1"/>
                  </a:solidFill>
                  <a:latin typeface="Courier New"/>
                  <a:ea typeface="Courier New"/>
                  <a:cs typeface="Courier New"/>
                  <a:sym typeface="Courier New"/>
                </a:rPr>
                <a:t>'" [alt]="product['productTitle']" class="img-fluid" width="128px" height="128px"&gt;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&lt;/div&gt;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&lt;div class="</a:t>
              </a:r>
              <a:r>
                <a:rPr lang="en-US" sz="2000" b="0" i="0" u="none" strike="noStrike" cap="none">
                  <a:solidFill>
                    <a:srgbClr val="84A575"/>
                  </a:solidFill>
                  <a:latin typeface="Courier New"/>
                  <a:ea typeface="Courier New"/>
                  <a:cs typeface="Courier New"/>
                  <a:sym typeface="Courier New"/>
                </a:rPr>
                <a:t>col-12 col-sm-10 mt-2 mt-sm-0</a:t>
              </a:r>
              <a:r>
                <a:rPr lang="en-US" sz="2000" b="0"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&lt;div class="</a:t>
              </a:r>
              <a:r>
                <a:rPr lang="en-US" sz="2000" b="0" i="0" u="none" strike="noStrike" cap="none">
                  <a:solidFill>
                    <a:srgbClr val="84A575"/>
                  </a:solidFill>
                  <a:latin typeface="Courier New"/>
                  <a:ea typeface="Courier New"/>
                  <a:cs typeface="Courier New"/>
                  <a:sym typeface="Courier New"/>
                </a:rPr>
                <a:t>d-flex flex-column</a:t>
              </a:r>
              <a:r>
                <a:rPr lang="en-US" sz="2000" b="0"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&lt;h5 class="</a:t>
              </a:r>
              <a:r>
                <a:rPr lang="en-US" sz="2000" b="0" i="0" u="none" strike="noStrike" cap="none">
                  <a:solidFill>
                    <a:srgbClr val="84A575"/>
                  </a:solidFill>
                  <a:latin typeface="Courier New"/>
                  <a:ea typeface="Courier New"/>
                  <a:cs typeface="Courier New"/>
                  <a:sym typeface="Courier New"/>
                </a:rPr>
                <a:t>m-0 font-weight-bold card-title mb-1</a:t>
              </a:r>
              <a:r>
                <a:rPr lang="en-US" sz="2000" b="0"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 product["productTitle"] }}</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&lt;/h5&gt;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&lt;p class="</a:t>
              </a:r>
              <a:r>
                <a:rPr lang="en-US" sz="2000" b="0" i="0" u="none" strike="noStrike" cap="none">
                  <a:solidFill>
                    <a:srgbClr val="84A575"/>
                  </a:solidFill>
                  <a:latin typeface="Courier New"/>
                  <a:ea typeface="Courier New"/>
                  <a:cs typeface="Courier New"/>
                  <a:sym typeface="Courier New"/>
                </a:rPr>
                <a:t>card-text text-limit m-0 mb-1</a:t>
              </a:r>
              <a:r>
                <a:rPr lang="en-US" sz="2000" b="0"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 product["productDescription"] }}</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&lt;/p&gt;</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highlight>
                  <a:srgbClr val="0D1117"/>
                </a:highlight>
                <a:latin typeface="Courier New"/>
                <a:ea typeface="Courier New"/>
                <a:cs typeface="Courier New"/>
                <a:sym typeface="Courier New"/>
              </a:endParaRPr>
            </a:p>
          </p:txBody>
        </p:sp>
        <p:sp>
          <p:nvSpPr>
            <p:cNvPr id="777" name="Google Shape;777;p83"/>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8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79" name="Google Shape;779;p83"/>
          <p:cNvPicPr preferRelativeResize="0"/>
          <p:nvPr/>
        </p:nvPicPr>
        <p:blipFill rotWithShape="1">
          <a:blip r:embed="rId3">
            <a:alphaModFix/>
          </a:blip>
          <a:srcRect t="6807" b="6798"/>
          <a:stretch/>
        </p:blipFill>
        <p:spPr>
          <a:xfrm>
            <a:off x="5118000" y="878710"/>
            <a:ext cx="6019876" cy="8198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Wishlist Component: UI</a:t>
            </a:r>
            <a:endParaRPr/>
          </a:p>
        </p:txBody>
      </p:sp>
      <p:grpSp>
        <p:nvGrpSpPr>
          <p:cNvPr id="785" name="Google Shape;785;p84"/>
          <p:cNvGrpSpPr/>
          <p:nvPr/>
        </p:nvGrpSpPr>
        <p:grpSpPr>
          <a:xfrm>
            <a:off x="2419351" y="2819400"/>
            <a:ext cx="11634942" cy="5202325"/>
            <a:chOff x="5103801" y="2909158"/>
            <a:chExt cx="6048395" cy="1270869"/>
          </a:xfrm>
        </p:grpSpPr>
        <p:sp>
          <p:nvSpPr>
            <p:cNvPr id="786" name="Google Shape;786;p84"/>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&lt;p class="</a:t>
              </a:r>
              <a:r>
                <a:rPr lang="en-US" sz="2000" b="0" i="0" u="none" strike="noStrike" cap="none">
                  <a:solidFill>
                    <a:srgbClr val="84A575"/>
                  </a:solidFill>
                  <a:latin typeface="Courier New"/>
                  <a:ea typeface="Courier New"/>
                  <a:cs typeface="Courier New"/>
                  <a:sym typeface="Courier New"/>
                </a:rPr>
                <a:t>card-text m-0 mb-3</a:t>
              </a:r>
              <a:r>
                <a:rPr lang="en-US" sz="2000" b="0"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&lt;span class="</a:t>
              </a:r>
              <a:r>
                <a:rPr lang="en-US" sz="2000" b="0" i="0" u="none" strike="noStrike" cap="none">
                  <a:solidFill>
                    <a:srgbClr val="84A575"/>
                  </a:solidFill>
                  <a:latin typeface="Courier New"/>
                  <a:ea typeface="Courier New"/>
                  <a:cs typeface="Courier New"/>
                  <a:sym typeface="Courier New"/>
                </a:rPr>
                <a:t>text-muted mr-2</a:t>
              </a:r>
              <a:r>
                <a:rPr lang="en-US" sz="2000" b="0" i="0" u="none" strike="noStrike" cap="none">
                  <a:solidFill>
                    <a:schemeClr val="lt1"/>
                  </a:solidFill>
                  <a:latin typeface="Courier New"/>
                  <a:ea typeface="Courier New"/>
                  <a:cs typeface="Courier New"/>
                  <a:sym typeface="Courier New"/>
                </a:rPr>
                <a:t>"&gt;</a:t>
              </a:r>
              <a:r>
                <a:rPr lang="en-US" sz="2000" b="0" i="0" u="none" strike="noStrike" cap="none">
                  <a:solidFill>
                    <a:srgbClr val="84A575"/>
                  </a:solidFill>
                  <a:latin typeface="Courier New"/>
                  <a:ea typeface="Courier New"/>
                  <a:cs typeface="Courier New"/>
                  <a:sym typeface="Courier New"/>
                </a:rPr>
                <a:t>Price</a:t>
              </a:r>
              <a:r>
                <a:rPr lang="en-US" sz="2000" b="0" i="0" u="none" strike="noStrike" cap="none">
                  <a:solidFill>
                    <a:schemeClr val="lt1"/>
                  </a:solidFill>
                  <a:latin typeface="Courier New"/>
                  <a:ea typeface="Courier New"/>
                  <a:cs typeface="Courier New"/>
                  <a:sym typeface="Courier New"/>
                </a:rPr>
                <a:t>:&lt;/span&gt;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&lt;span class="f</a:t>
              </a:r>
              <a:r>
                <a:rPr lang="en-US" sz="2000" b="0" i="0" u="none" strike="noStrike" cap="none">
                  <a:solidFill>
                    <a:srgbClr val="84A575"/>
                  </a:solidFill>
                  <a:latin typeface="Courier New"/>
                  <a:ea typeface="Courier New"/>
                  <a:cs typeface="Courier New"/>
                  <a:sym typeface="Courier New"/>
                </a:rPr>
                <a:t>ont-weight-bold</a:t>
              </a:r>
              <a:r>
                <a:rPr lang="en-US" sz="2000" b="0" i="0" u="none" strike="noStrike" cap="none">
                  <a:solidFill>
                    <a:schemeClr val="lt1"/>
                  </a:solidFill>
                  <a:latin typeface="Courier New"/>
                  <a:ea typeface="Courier New"/>
                  <a:cs typeface="Courier New"/>
                  <a:sym typeface="Courier New"/>
                </a:rPr>
                <a:t>"&gt;{{ product["price"] | currency:'INR':'symbol' }}&lt;/span&gt;&lt;/p&gt;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&lt;div class="</a:t>
              </a:r>
              <a:r>
                <a:rPr lang="en-US" sz="2000" b="0" i="0" u="none" strike="noStrike" cap="none">
                  <a:solidFill>
                    <a:srgbClr val="84A575"/>
                  </a:solidFill>
                  <a:latin typeface="Courier New"/>
                  <a:ea typeface="Courier New"/>
                  <a:cs typeface="Courier New"/>
                  <a:sym typeface="Courier New"/>
                </a:rPr>
                <a:t>d-flex align-items-center</a:t>
              </a:r>
              <a:r>
                <a:rPr lang="en-US" sz="2000" b="0"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                 &lt;button type="</a:t>
              </a:r>
              <a:r>
                <a:rPr lang="en-US" sz="2000" b="0" i="0" u="none" strike="noStrike" cap="none">
                  <a:solidFill>
                    <a:srgbClr val="84A575"/>
                  </a:solidFill>
                  <a:latin typeface="Courier New"/>
                  <a:ea typeface="Courier New"/>
                  <a:cs typeface="Courier New"/>
                  <a:sym typeface="Courier New"/>
                </a:rPr>
                <a:t>button</a:t>
              </a:r>
              <a:r>
                <a:rPr lang="en-US" sz="2000" b="0" i="0" u="none" strike="noStrike" cap="none">
                  <a:solidFill>
                    <a:schemeClr val="lt1"/>
                  </a:solidFill>
                  <a:latin typeface="Courier New"/>
                  <a:ea typeface="Courier New"/>
                  <a:cs typeface="Courier New"/>
                  <a:sym typeface="Courier New"/>
                </a:rPr>
                <a:t>" class="</a:t>
              </a:r>
              <a:r>
                <a:rPr lang="en-US" sz="2000" b="0" i="0" u="none" strike="noStrike" cap="none">
                  <a:solidFill>
                    <a:srgbClr val="84A575"/>
                  </a:solidFill>
                  <a:latin typeface="Courier New"/>
                  <a:ea typeface="Courier New"/>
                  <a:cs typeface="Courier New"/>
                  <a:sym typeface="Courier New"/>
                </a:rPr>
                <a:t>btn btn-sm btn-dark mr-2</a:t>
              </a:r>
              <a:r>
                <a:rPr lang="en-US" sz="2000" b="0" i="0" u="none" strike="noStrike" cap="none">
                  <a:solidFill>
                    <a:schemeClr val="lt1"/>
                  </a:solidFill>
                  <a:latin typeface="Courier New"/>
                  <a:ea typeface="Courier New"/>
                  <a:cs typeface="Courier New"/>
                  <a:sym typeface="Courier New"/>
                </a:rPr>
                <a:t>" (mousedown)="db.moveProduct(product, false)"&gt;</a:t>
              </a:r>
              <a:r>
                <a:rPr lang="en-US" sz="2000" b="0" i="0" u="none" strike="noStrike" cap="none">
                  <a:solidFill>
                    <a:srgbClr val="84A575"/>
                  </a:solidFill>
                  <a:latin typeface="Courier New"/>
                  <a:ea typeface="Courier New"/>
                  <a:cs typeface="Courier New"/>
                  <a:sym typeface="Courier New"/>
                </a:rPr>
                <a:t>Add to Cart</a:t>
              </a:r>
              <a:r>
                <a:rPr lang="en-US" sz="2000" b="0" i="0" u="none" strike="noStrike" cap="none">
                  <a:solidFill>
                    <a:schemeClr val="lt1"/>
                  </a:solidFill>
                  <a:latin typeface="Courier New"/>
                  <a:ea typeface="Courier New"/>
                  <a:cs typeface="Courier New"/>
                  <a:sym typeface="Courier New"/>
                </a:rPr>
                <a:t>&lt;/button&gt;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&lt;button class="btn btn-sm btn-danger"(mousedown)="removeItem(product['wishListId'])"&gt;Remove&lt;/button&gt;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&lt;/div&gt;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&lt;/div&gt;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&lt;/div&gt;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&lt;/div&gt;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&lt;/div&gt;</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ourier New"/>
                  <a:ea typeface="Courier New"/>
                  <a:cs typeface="Courier New"/>
                  <a:sym typeface="Courier New"/>
                </a:rPr>
                <a:t>&lt;/div&gt;</a:t>
              </a:r>
              <a:endParaRPr sz="2000" b="0" i="0" u="none" strike="noStrike" cap="none">
                <a:solidFill>
                  <a:schemeClr val="lt1"/>
                </a:solidFill>
                <a:highlight>
                  <a:srgbClr val="0D1117"/>
                </a:highlight>
                <a:latin typeface="Courier New"/>
                <a:ea typeface="Courier New"/>
                <a:cs typeface="Courier New"/>
                <a:sym typeface="Courier New"/>
              </a:endParaRPr>
            </a:p>
          </p:txBody>
        </p:sp>
        <p:sp>
          <p:nvSpPr>
            <p:cNvPr id="787" name="Google Shape;787;p84"/>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8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89" name="Google Shape;789;p84"/>
          <p:cNvPicPr preferRelativeResize="0"/>
          <p:nvPr/>
        </p:nvPicPr>
        <p:blipFill rotWithShape="1">
          <a:blip r:embed="rId3">
            <a:alphaModFix/>
          </a:blip>
          <a:srcRect t="6807" b="6798"/>
          <a:stretch/>
        </p:blipFill>
        <p:spPr>
          <a:xfrm>
            <a:off x="5118000" y="878710"/>
            <a:ext cx="6019876" cy="81980"/>
          </a:xfrm>
          <a:prstGeom prst="rect">
            <a:avLst/>
          </a:prstGeom>
          <a:noFill/>
          <a:ln>
            <a:noFill/>
          </a:ln>
        </p:spPr>
      </p:pic>
      <p:sp>
        <p:nvSpPr>
          <p:cNvPr id="790" name="Google Shape;790;p84"/>
          <p:cNvSpPr/>
          <p:nvPr/>
        </p:nvSpPr>
        <p:spPr>
          <a:xfrm>
            <a:off x="4462368" y="1566010"/>
            <a:ext cx="7725702" cy="1046010"/>
          </a:xfrm>
          <a:prstGeom prst="roundRect">
            <a:avLst>
              <a:gd name="adj" fmla="val 16667"/>
            </a:avLst>
          </a:prstGeom>
          <a:solidFill>
            <a:srgbClr val="093A4B"/>
          </a:solidFill>
          <a:ln w="25400" cap="flat" cmpd="sng">
            <a:solidFill>
              <a:srgbClr val="093A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Snippet for HTML template of the component: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8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DB Service: getUserCart</a:t>
            </a:r>
            <a:endParaRPr/>
          </a:p>
        </p:txBody>
      </p:sp>
      <p:sp>
        <p:nvSpPr>
          <p:cNvPr id="796" name="Google Shape;796;p85"/>
          <p:cNvSpPr/>
          <p:nvPr/>
        </p:nvSpPr>
        <p:spPr>
          <a:xfrm>
            <a:off x="2257392" y="1280544"/>
            <a:ext cx="12279086" cy="1046010"/>
          </a:xfrm>
          <a:prstGeom prst="roundRect">
            <a:avLst>
              <a:gd name="adj" fmla="val 16667"/>
            </a:avLst>
          </a:prstGeom>
          <a:solidFill>
            <a:srgbClr val="1D97D0"/>
          </a:solidFill>
          <a:ln w="25400" cap="flat" cmpd="sng">
            <a:solidFill>
              <a:srgbClr val="1D97D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The DB Service getUserCart method performs an HTTP client request to the cart service endpoint in the Java back end to fetch all products available in the cart of the user.</a:t>
            </a:r>
            <a:endParaRPr/>
          </a:p>
        </p:txBody>
      </p:sp>
      <p:grpSp>
        <p:nvGrpSpPr>
          <p:cNvPr id="797" name="Google Shape;797;p85"/>
          <p:cNvGrpSpPr/>
          <p:nvPr/>
        </p:nvGrpSpPr>
        <p:grpSpPr>
          <a:xfrm>
            <a:off x="1702050" y="2452915"/>
            <a:ext cx="13497357" cy="5938052"/>
            <a:chOff x="5103801" y="2909158"/>
            <a:chExt cx="6048395" cy="1270869"/>
          </a:xfrm>
        </p:grpSpPr>
        <p:sp>
          <p:nvSpPr>
            <p:cNvPr id="798" name="Google Shape;798;p85"/>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a:t>
              </a:r>
              <a:r>
                <a:rPr lang="en-US" sz="2000" b="1" i="0" u="none" strike="noStrike" cap="none">
                  <a:solidFill>
                    <a:srgbClr val="84A575"/>
                  </a:solidFill>
                  <a:latin typeface="Courier New"/>
                  <a:ea typeface="Courier New"/>
                  <a:cs typeface="Courier New"/>
                  <a:sym typeface="Courier New"/>
                </a:rPr>
                <a:t>class</a:t>
              </a:r>
              <a:r>
                <a:rPr lang="en-US" sz="2000" b="1" i="0" u="none" strike="noStrike" cap="none">
                  <a:solidFill>
                    <a:schemeClr val="lt1"/>
                  </a:solidFill>
                  <a:latin typeface="Courier New"/>
                  <a:ea typeface="Courier New"/>
                  <a:cs typeface="Courier New"/>
                  <a:sym typeface="Courier New"/>
                </a:rPr>
                <a:t> DbService {	</a:t>
              </a:r>
              <a:r>
                <a:rPr lang="en-US" sz="2000" b="1" i="0" u="none" strike="noStrike" cap="none">
                  <a:solidFill>
                    <a:srgbClr val="84A575"/>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constructor(private httpClient: HttpClient) {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getUserCart(): void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this.http.get(`${BaseUrls.BASE_HREF}/${BaseUrls.CART_GROUPURL}/get-user-cart/${this.user?.userId}`)</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next: async ({ data }: any) =&gt;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let response = Array.from(data);</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let ids = response.map((e: any) =&gt; e[</a:t>
              </a:r>
              <a:r>
                <a:rPr lang="en-US" sz="2000" b="1" i="0" u="none" strike="noStrike" cap="none">
                  <a:solidFill>
                    <a:srgbClr val="84A575"/>
                  </a:solidFill>
                  <a:latin typeface="Courier New"/>
                  <a:ea typeface="Courier New"/>
                  <a:cs typeface="Courier New"/>
                  <a:sym typeface="Courier New"/>
                </a:rPr>
                <a:t>'productId</a:t>
              </a:r>
              <a:r>
                <a:rPr lang="en-US" sz="2000" b="1" i="0" u="none" strike="noStrike" cap="none">
                  <a:solidFill>
                    <a:schemeClr val="lt1"/>
                  </a:solidFill>
                  <a:latin typeface="Courier New"/>
                  <a:ea typeface="Courier New"/>
                  <a:cs typeface="Courier New"/>
                  <a:sym typeface="Courier New"/>
                </a:rPr>
                <a:t>']).join(",")</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if(ids.length !== 0)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let prdList: any = await this.getParticularProductsBasedOnIds(ids);</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let cart = response.map((cObj: any, idx: number) =&gt;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let prd = prdList.find((x: any) =&gt; x.productId === cObj[</a:t>
              </a:r>
              <a:r>
                <a:rPr lang="en-US" sz="2000" b="1" i="0" u="none" strike="noStrike" cap="none">
                  <a:solidFill>
                    <a:srgbClr val="84A575"/>
                  </a:solidFill>
                  <a:latin typeface="Courier New"/>
                  <a:ea typeface="Courier New"/>
                  <a:cs typeface="Courier New"/>
                  <a:sym typeface="Courier New"/>
                </a:rPr>
                <a:t>'productId</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delete prd.productId;</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return { ...cObj, ...prd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this.cartsSub.next(cart);}},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error: (error) =&gt; this.toast.warning("</a:t>
              </a:r>
              <a:r>
                <a:rPr lang="en-US" sz="2000" b="1" i="0" u="none" strike="noStrike" cap="none">
                  <a:solidFill>
                    <a:srgbClr val="84A575"/>
                  </a:solidFill>
                  <a:latin typeface="Courier New"/>
                  <a:ea typeface="Courier New"/>
                  <a:cs typeface="Courier New"/>
                  <a:sym typeface="Courier New"/>
                </a:rPr>
                <a:t>Something Went Wrong!! Please Again...</a:t>
              </a: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Failed</a:t>
              </a:r>
              <a:r>
                <a:rPr lang="en-US" sz="2000" b="1" i="0" u="none" strike="noStrike" cap="none">
                  <a:solidFill>
                    <a:schemeClr val="lt1"/>
                  </a:solidFill>
                  <a:latin typeface="Courier New"/>
                  <a:ea typeface="Courier New"/>
                  <a:cs typeface="Courier New"/>
                  <a:sym typeface="Courier New"/>
                </a:rPr>
                <a:t>") });}}</a:t>
              </a:r>
              <a:endParaRPr/>
            </a:p>
          </p:txBody>
        </p:sp>
        <p:sp>
          <p:nvSpPr>
            <p:cNvPr id="799" name="Google Shape;799;p85"/>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8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01" name="Google Shape;801;p85"/>
          <p:cNvPicPr preferRelativeResize="0"/>
          <p:nvPr/>
        </p:nvPicPr>
        <p:blipFill rotWithShape="1">
          <a:blip r:embed="rId3">
            <a:alphaModFix/>
          </a:blip>
          <a:srcRect t="6807" b="6798"/>
          <a:stretch/>
        </p:blipFill>
        <p:spPr>
          <a:xfrm>
            <a:off x="5118000" y="878710"/>
            <a:ext cx="6019876" cy="819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8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Shopping Cart Component: Methods</a:t>
            </a:r>
            <a:endParaRPr/>
          </a:p>
        </p:txBody>
      </p:sp>
      <p:sp>
        <p:nvSpPr>
          <p:cNvPr id="807" name="Google Shape;807;p86"/>
          <p:cNvSpPr/>
          <p:nvPr/>
        </p:nvSpPr>
        <p:spPr>
          <a:xfrm>
            <a:off x="1988457" y="1423976"/>
            <a:ext cx="12279086" cy="1046010"/>
          </a:xfrm>
          <a:prstGeom prst="roundRect">
            <a:avLst>
              <a:gd name="adj" fmla="val 16667"/>
            </a:avLst>
          </a:prstGeom>
          <a:solidFill>
            <a:srgbClr val="F36B22"/>
          </a:solid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The Shopping Cart component uses the add, remove, and calculate methods </a:t>
            </a:r>
            <a:endParaRPr/>
          </a:p>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to manage the products in the cart for a particular user.</a:t>
            </a:r>
            <a:endParaRPr/>
          </a:p>
        </p:txBody>
      </p:sp>
      <p:grpSp>
        <p:nvGrpSpPr>
          <p:cNvPr id="808" name="Google Shape;808;p86"/>
          <p:cNvGrpSpPr/>
          <p:nvPr/>
        </p:nvGrpSpPr>
        <p:grpSpPr>
          <a:xfrm>
            <a:off x="2593601" y="2634556"/>
            <a:ext cx="11068678" cy="5775198"/>
            <a:chOff x="5103801" y="2909158"/>
            <a:chExt cx="6048395" cy="1270869"/>
          </a:xfrm>
        </p:grpSpPr>
        <p:sp>
          <p:nvSpPr>
            <p:cNvPr id="809" name="Google Shape;809;p86"/>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a:t>
              </a:r>
              <a:r>
                <a:rPr lang="en-US" sz="2000" b="1" i="0" u="none" strike="noStrike" cap="none">
                  <a:solidFill>
                    <a:srgbClr val="84A575"/>
                  </a:solidFill>
                  <a:latin typeface="Courier New"/>
                  <a:ea typeface="Courier New"/>
                  <a:cs typeface="Courier New"/>
                  <a:sym typeface="Courier New"/>
                </a:rPr>
                <a:t>class</a:t>
              </a:r>
              <a:r>
                <a:rPr lang="en-US" sz="2000" b="1" i="0" u="none" strike="noStrike" cap="none">
                  <a:solidFill>
                    <a:schemeClr val="lt1"/>
                  </a:solidFill>
                  <a:latin typeface="Courier New"/>
                  <a:ea typeface="Courier New"/>
                  <a:cs typeface="Courier New"/>
                  <a:sym typeface="Courier New"/>
                </a:rPr>
                <a:t> ShoppingCartComponent implements OnInit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db: DbService,</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toast: ToastrService,</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change: ChangeDetectorRef</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addPrdToWishlist(prd: any, removeBool: boolean, prdIdx: number) {</a:t>
              </a:r>
              <a:endParaRPr/>
            </a:p>
            <a:p>
              <a:pPr marL="0" marR="0" lvl="0" indent="457200" algn="l" rtl="0">
                <a:lnSpc>
                  <a:spcPct val="100000"/>
                </a:lnSpc>
                <a:spcBef>
                  <a:spcPts val="0"/>
                </a:spcBef>
                <a:spcAft>
                  <a:spcPts val="0"/>
                </a:spcAft>
                <a:buClr>
                  <a:srgbClr val="000000"/>
                </a:buClr>
                <a:buSzPts val="2000"/>
                <a:buFont typeface="Arial"/>
                <a:buNone/>
              </a:pPr>
              <a:r>
                <a:rPr lang="en-US" sz="2000" b="1" i="0" u="none" strike="noStrike" cap="none">
                  <a:solidFill>
                    <a:srgbClr val="84A575"/>
                  </a:solidFill>
                  <a:latin typeface="Courier New"/>
                  <a:ea typeface="Courier New"/>
                  <a:cs typeface="Courier New"/>
                  <a:sym typeface="Courier New"/>
                </a:rPr>
                <a:t>// …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removeProductFromCart(prdIdx: number)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a:t>
              </a: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removeItem(id: any)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a:t>
              </a: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calculate()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a:t>
              </a:r>
              <a:r>
                <a:rPr lang="en-US" sz="2000" b="1" i="0" u="none" strike="noStrike" cap="none">
                  <a:solidFill>
                    <a:schemeClr val="lt1"/>
                  </a:solidFill>
                  <a:latin typeface="Courier New"/>
                  <a:ea typeface="Courier New"/>
                  <a:cs typeface="Courier New"/>
                  <a:sym typeface="Courier New"/>
                </a:rPr>
                <a:t>    }}</a:t>
              </a:r>
              <a:endParaRPr/>
            </a:p>
          </p:txBody>
        </p:sp>
        <p:sp>
          <p:nvSpPr>
            <p:cNvPr id="810" name="Google Shape;810;p86"/>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8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12" name="Google Shape;812;p86"/>
          <p:cNvPicPr preferRelativeResize="0"/>
          <p:nvPr/>
        </p:nvPicPr>
        <p:blipFill rotWithShape="1">
          <a:blip r:embed="rId3">
            <a:alphaModFix/>
          </a:blip>
          <a:srcRect t="6807" b="6798"/>
          <a:stretch/>
        </p:blipFill>
        <p:spPr>
          <a:xfrm>
            <a:off x="3556472" y="879116"/>
            <a:ext cx="9142932" cy="8116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Shopping Cart Component: UI</a:t>
            </a:r>
            <a:endParaRPr/>
          </a:p>
        </p:txBody>
      </p:sp>
      <p:sp>
        <p:nvSpPr>
          <p:cNvPr id="818" name="Google Shape;818;p87"/>
          <p:cNvSpPr txBox="1">
            <a:spLocks noGrp="1"/>
          </p:cNvSpPr>
          <p:nvPr>
            <p:ph type="body" idx="1"/>
          </p:nvPr>
        </p:nvSpPr>
        <p:spPr>
          <a:xfrm>
            <a:off x="1902100" y="1643184"/>
            <a:ext cx="12451800" cy="6873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The component displays the list of products added to the cart on the UI.</a:t>
            </a:r>
            <a:endParaRPr/>
          </a:p>
        </p:txBody>
      </p:sp>
      <p:pic>
        <p:nvPicPr>
          <p:cNvPr id="819" name="Google Shape;819;p87"/>
          <p:cNvPicPr preferRelativeResize="0"/>
          <p:nvPr/>
        </p:nvPicPr>
        <p:blipFill rotWithShape="1">
          <a:blip r:embed="rId3">
            <a:alphaModFix/>
          </a:blip>
          <a:srcRect/>
          <a:stretch/>
        </p:blipFill>
        <p:spPr>
          <a:xfrm>
            <a:off x="2222293" y="2844800"/>
            <a:ext cx="11811414" cy="5416402"/>
          </a:xfrm>
          <a:prstGeom prst="rect">
            <a:avLst/>
          </a:prstGeom>
          <a:solidFill>
            <a:srgbClr val="3F3F3F"/>
          </a:solidFill>
          <a:ln w="12700" cap="flat" cmpd="sng">
            <a:solidFill>
              <a:srgbClr val="3F3F3F"/>
            </a:solidFill>
            <a:prstDash val="solid"/>
            <a:round/>
            <a:headEnd type="none" w="sm" len="sm"/>
            <a:tailEnd type="none" w="sm" len="sm"/>
          </a:ln>
        </p:spPr>
      </p:pic>
      <p:sp>
        <p:nvSpPr>
          <p:cNvPr id="820" name="Google Shape;820;p87"/>
          <p:cNvSpPr/>
          <p:nvPr/>
        </p:nvSpPr>
        <p:spPr>
          <a:xfrm>
            <a:off x="2348753" y="3425371"/>
            <a:ext cx="7738676" cy="3570515"/>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21" name="Google Shape;821;p87"/>
          <p:cNvPicPr preferRelativeResize="0"/>
          <p:nvPr/>
        </p:nvPicPr>
        <p:blipFill rotWithShape="1">
          <a:blip r:embed="rId4">
            <a:alphaModFix/>
          </a:blip>
          <a:srcRect t="6807" b="6798"/>
          <a:stretch/>
        </p:blipFill>
        <p:spPr>
          <a:xfrm>
            <a:off x="4343954" y="879116"/>
            <a:ext cx="7567969" cy="8116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Shopping Cart Component: UI</a:t>
            </a:r>
            <a:endParaRPr/>
          </a:p>
        </p:txBody>
      </p:sp>
      <p:sp>
        <p:nvSpPr>
          <p:cNvPr id="827" name="Google Shape;827;p88"/>
          <p:cNvSpPr/>
          <p:nvPr/>
        </p:nvSpPr>
        <p:spPr>
          <a:xfrm>
            <a:off x="4265149" y="1270388"/>
            <a:ext cx="7725702" cy="1046010"/>
          </a:xfrm>
          <a:prstGeom prst="roundRect">
            <a:avLst>
              <a:gd name="adj" fmla="val 16667"/>
            </a:avLst>
          </a:prstGeom>
          <a:solidFill>
            <a:srgbClr val="EFB91B"/>
          </a:solidFill>
          <a:ln w="25400" cap="flat" cmpd="sng">
            <a:solidFill>
              <a:srgbClr val="EFB9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Snippet for HTML template of the component:</a:t>
            </a:r>
            <a:endParaRPr/>
          </a:p>
        </p:txBody>
      </p:sp>
      <p:grpSp>
        <p:nvGrpSpPr>
          <p:cNvPr id="828" name="Google Shape;828;p88"/>
          <p:cNvGrpSpPr/>
          <p:nvPr/>
        </p:nvGrpSpPr>
        <p:grpSpPr>
          <a:xfrm>
            <a:off x="1688805" y="2441909"/>
            <a:ext cx="13497357" cy="5931124"/>
            <a:chOff x="5103801" y="2909158"/>
            <a:chExt cx="6048395" cy="1270869"/>
          </a:xfrm>
        </p:grpSpPr>
        <p:sp>
          <p:nvSpPr>
            <p:cNvPr id="829" name="Google Shape;829;p88"/>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&lt;div *ngIf="</a:t>
              </a:r>
              <a:r>
                <a:rPr lang="en-US" sz="2000" b="1" i="0" u="none" strike="noStrike" cap="none">
                  <a:solidFill>
                    <a:srgbClr val="84A575"/>
                  </a:solidFill>
                  <a:latin typeface="Courier New"/>
                  <a:ea typeface="Courier New"/>
                  <a:cs typeface="Courier New"/>
                  <a:sym typeface="Courier New"/>
                </a:rPr>
                <a:t>cartProducts.length !== 0</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 class="</a:t>
              </a:r>
              <a:r>
                <a:rPr lang="en-US" sz="2000" b="1" i="0" u="none" strike="noStrike" cap="none">
                  <a:solidFill>
                    <a:srgbClr val="84A575"/>
                  </a:solidFill>
                  <a:latin typeface="Courier New"/>
                  <a:ea typeface="Courier New"/>
                  <a:cs typeface="Courier New"/>
                  <a:sym typeface="Courier New"/>
                </a:rPr>
                <a:t>card shadow-sm mb-2</a:t>
              </a:r>
              <a:r>
                <a:rPr lang="en-US" sz="2000" b="1" i="0" u="none" strike="noStrike" cap="none">
                  <a:solidFill>
                    <a:schemeClr val="lt1"/>
                  </a:solidFill>
                  <a:latin typeface="Courier New"/>
                  <a:ea typeface="Courier New"/>
                  <a:cs typeface="Courier New"/>
                  <a:sym typeface="Courier New"/>
                </a:rPr>
                <a:t>" *ngFor="let product of cartProducts; index as idx"&gt;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 class="</a:t>
              </a:r>
              <a:r>
                <a:rPr lang="en-US" sz="2000" b="1" i="0" u="none" strike="noStrike" cap="none">
                  <a:solidFill>
                    <a:srgbClr val="84A575"/>
                  </a:solidFill>
                  <a:latin typeface="Courier New"/>
                  <a:ea typeface="Courier New"/>
                  <a:cs typeface="Courier New"/>
                  <a:sym typeface="Courier New"/>
                </a:rPr>
                <a:t>card-body</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 class="</a:t>
              </a:r>
              <a:r>
                <a:rPr lang="en-US" sz="2000" b="1" i="0" u="none" strike="noStrike" cap="none">
                  <a:solidFill>
                    <a:srgbClr val="84A575"/>
                  </a:solidFill>
                  <a:latin typeface="Courier New"/>
                  <a:ea typeface="Courier New"/>
                  <a:cs typeface="Courier New"/>
                  <a:sym typeface="Courier New"/>
                </a:rPr>
                <a:t>row w-100 m-0</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 class="</a:t>
              </a:r>
              <a:r>
                <a:rPr lang="en-US" sz="2000" b="1" i="0" u="none" strike="noStrike" cap="none">
                  <a:solidFill>
                    <a:srgbClr val="84A575"/>
                  </a:solidFill>
                  <a:latin typeface="Courier New"/>
                  <a:ea typeface="Courier New"/>
                  <a:cs typeface="Courier New"/>
                  <a:sym typeface="Courier New"/>
                </a:rPr>
                <a:t>col-12 col-sm-2 d-flex justify-content-center align-items-center</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&lt;img [src]="</a:t>
              </a:r>
              <a:r>
                <a:rPr lang="en-US" sz="2000" b="1" i="0" u="none" strike="noStrike" cap="none">
                  <a:solidFill>
                    <a:srgbClr val="84A575"/>
                  </a:solidFill>
                  <a:latin typeface="Courier New"/>
                  <a:ea typeface="Courier New"/>
                  <a:cs typeface="Courier New"/>
                  <a:sym typeface="Courier New"/>
                </a:rPr>
                <a:t>product['images'][product['thumbnailImage']] || './../../../assets/noImage.jpg</a:t>
              </a:r>
              <a:r>
                <a:rPr lang="en-US" sz="2000" b="1" i="0" u="none" strike="noStrike" cap="none">
                  <a:solidFill>
                    <a:schemeClr val="lt1"/>
                  </a:solidFill>
                  <a:latin typeface="Courier New"/>
                  <a:ea typeface="Courier New"/>
                  <a:cs typeface="Courier New"/>
                  <a:sym typeface="Courier New"/>
                </a:rPr>
                <a:t>'" [alt]="product['productTitle']" class="img-fluid" width="</a:t>
              </a:r>
              <a:r>
                <a:rPr lang="en-US" sz="2000" b="1" i="0" u="none" strike="noStrike" cap="none">
                  <a:solidFill>
                    <a:srgbClr val="84A575"/>
                  </a:solidFill>
                  <a:latin typeface="Courier New"/>
                  <a:ea typeface="Courier New"/>
                  <a:cs typeface="Courier New"/>
                  <a:sym typeface="Courier New"/>
                </a:rPr>
                <a:t>128px</a:t>
              </a:r>
              <a:r>
                <a:rPr lang="en-US" sz="2000" b="1" i="0" u="none" strike="noStrike" cap="none">
                  <a:solidFill>
                    <a:schemeClr val="lt1"/>
                  </a:solidFill>
                  <a:latin typeface="Courier New"/>
                  <a:ea typeface="Courier New"/>
                  <a:cs typeface="Courier New"/>
                  <a:sym typeface="Courier New"/>
                </a:rPr>
                <a:t>" height="</a:t>
              </a:r>
              <a:r>
                <a:rPr lang="en-US" sz="2000" b="1" i="0" u="none" strike="noStrike" cap="none">
                  <a:solidFill>
                    <a:srgbClr val="84A575"/>
                  </a:solidFill>
                  <a:latin typeface="Courier New"/>
                  <a:ea typeface="Courier New"/>
                  <a:cs typeface="Courier New"/>
                  <a:sym typeface="Courier New"/>
                </a:rPr>
                <a:t>128px</a:t>
              </a:r>
              <a:r>
                <a:rPr lang="en-US" sz="2000" b="1" i="0" u="none" strike="noStrike" cap="none">
                  <a:solidFill>
                    <a:schemeClr val="lt1"/>
                  </a:solidFill>
                  <a:latin typeface="Courier New"/>
                  <a:ea typeface="Courier New"/>
                  <a:cs typeface="Courier New"/>
                  <a:sym typeface="Courier New"/>
                </a:rPr>
                <a:t>"&gt;&lt;/div&gt;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 class="</a:t>
              </a:r>
              <a:r>
                <a:rPr lang="en-US" sz="2000" b="1" i="0" u="none" strike="noStrike" cap="none">
                  <a:solidFill>
                    <a:srgbClr val="84A575"/>
                  </a:solidFill>
                  <a:latin typeface="Courier New"/>
                  <a:ea typeface="Courier New"/>
                  <a:cs typeface="Courier New"/>
                  <a:sym typeface="Courier New"/>
                </a:rPr>
                <a:t>col-12 col-sm-10 mt-2 mt-sm-0</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 class="</a:t>
              </a:r>
              <a:r>
                <a:rPr lang="en-US" sz="2000" b="1" i="0" u="none" strike="noStrike" cap="none">
                  <a:solidFill>
                    <a:srgbClr val="84A575"/>
                  </a:solidFill>
                  <a:latin typeface="Courier New"/>
                  <a:ea typeface="Courier New"/>
                  <a:cs typeface="Courier New"/>
                  <a:sym typeface="Courier New"/>
                </a:rPr>
                <a:t>d-flex flex-column</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&lt;h5 class="</a:t>
              </a:r>
              <a:r>
                <a:rPr lang="en-US" sz="2000" b="1" i="0" u="none" strike="noStrike" cap="none">
                  <a:solidFill>
                    <a:srgbClr val="84A575"/>
                  </a:solidFill>
                  <a:latin typeface="Courier New"/>
                  <a:ea typeface="Courier New"/>
                  <a:cs typeface="Courier New"/>
                  <a:sym typeface="Courier New"/>
                </a:rPr>
                <a:t>m-0 font-weight-bold card-title mb-1</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product["</a:t>
              </a:r>
              <a:r>
                <a:rPr lang="en-US" sz="2000" b="1" i="0" u="none" strike="noStrike" cap="none">
                  <a:solidFill>
                    <a:srgbClr val="84A575"/>
                  </a:solidFill>
                  <a:latin typeface="Courier New"/>
                  <a:ea typeface="Courier New"/>
                  <a:cs typeface="Courier New"/>
                  <a:sym typeface="Courier New"/>
                </a:rPr>
                <a:t>productTitle</a:t>
              </a:r>
              <a:r>
                <a:rPr lang="en-US" sz="2000" b="1" i="0" u="none" strike="noStrike" cap="none">
                  <a:solidFill>
                    <a:schemeClr val="lt1"/>
                  </a:solidFill>
                  <a:latin typeface="Courier New"/>
                  <a:ea typeface="Courier New"/>
                  <a:cs typeface="Courier New"/>
                  <a:sym typeface="Courier New"/>
                </a:rPr>
                <a:t>"] }}&lt;/h5&gt;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&lt;p class="</a:t>
              </a:r>
              <a:r>
                <a:rPr lang="en-US" sz="2000" b="1" i="0" u="none" strike="noStrike" cap="none">
                  <a:solidFill>
                    <a:srgbClr val="84A575"/>
                  </a:solidFill>
                  <a:latin typeface="Courier New"/>
                  <a:ea typeface="Courier New"/>
                  <a:cs typeface="Courier New"/>
                  <a:sym typeface="Courier New"/>
                </a:rPr>
                <a:t>card-text text-limit m-0 mb-1</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product["</a:t>
              </a:r>
              <a:r>
                <a:rPr lang="en-US" sz="2000" b="1" i="0" u="none" strike="noStrike" cap="none">
                  <a:solidFill>
                    <a:srgbClr val="84A575"/>
                  </a:solidFill>
                  <a:latin typeface="Courier New"/>
                  <a:ea typeface="Courier New"/>
                  <a:cs typeface="Courier New"/>
                  <a:sym typeface="Courier New"/>
                </a:rPr>
                <a:t>productDescription</a:t>
              </a:r>
              <a:r>
                <a:rPr lang="en-US" sz="2000" b="1" i="0" u="none" strike="noStrike" cap="none">
                  <a:solidFill>
                    <a:schemeClr val="lt1"/>
                  </a:solidFill>
                  <a:latin typeface="Courier New"/>
                  <a:ea typeface="Courier New"/>
                  <a:cs typeface="Courier New"/>
                  <a:sym typeface="Courier New"/>
                </a:rPr>
                <a:t>"] }}&lt;/p&gt;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&lt;p class="</a:t>
              </a:r>
              <a:r>
                <a:rPr lang="en-US" sz="2000" b="1" i="0" u="none" strike="noStrike" cap="none">
                  <a:solidFill>
                    <a:srgbClr val="84A575"/>
                  </a:solidFill>
                  <a:latin typeface="Courier New"/>
                  <a:ea typeface="Courier New"/>
                  <a:cs typeface="Courier New"/>
                  <a:sym typeface="Courier New"/>
                </a:rPr>
                <a:t>card-text m-0 mb-1</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&lt;span class="</a:t>
              </a:r>
              <a:r>
                <a:rPr lang="en-US" sz="2000" b="1" i="0" u="none" strike="noStrike" cap="none">
                  <a:solidFill>
                    <a:srgbClr val="84A575"/>
                  </a:solidFill>
                  <a:latin typeface="Courier New"/>
                  <a:ea typeface="Courier New"/>
                  <a:cs typeface="Courier New"/>
                  <a:sym typeface="Courier New"/>
                </a:rPr>
                <a:t>text-muted mr-2</a:t>
              </a:r>
              <a:r>
                <a:rPr lang="en-US" sz="2000" b="1" i="0" u="none" strike="noStrike" cap="none">
                  <a:solidFill>
                    <a:schemeClr val="lt1"/>
                  </a:solidFill>
                  <a:latin typeface="Courier New"/>
                  <a:ea typeface="Courier New"/>
                  <a:cs typeface="Courier New"/>
                  <a:sym typeface="Courier New"/>
                </a:rPr>
                <a:t>"&gt;Qty. :&lt;/span&gt;</a:t>
              </a:r>
              <a:endParaRPr/>
            </a:p>
          </p:txBody>
        </p:sp>
        <p:sp>
          <p:nvSpPr>
            <p:cNvPr id="830" name="Google Shape;830;p88"/>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8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32" name="Google Shape;832;p88"/>
          <p:cNvPicPr preferRelativeResize="0"/>
          <p:nvPr/>
        </p:nvPicPr>
        <p:blipFill rotWithShape="1">
          <a:blip r:embed="rId3">
            <a:alphaModFix/>
          </a:blip>
          <a:srcRect t="6807" b="6798"/>
          <a:stretch/>
        </p:blipFill>
        <p:spPr>
          <a:xfrm>
            <a:off x="4343954" y="879116"/>
            <a:ext cx="7567969" cy="8116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8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Shopping Cart Component: UI</a:t>
            </a:r>
            <a:endParaRPr/>
          </a:p>
        </p:txBody>
      </p:sp>
      <p:grpSp>
        <p:nvGrpSpPr>
          <p:cNvPr id="838" name="Google Shape;838;p89"/>
          <p:cNvGrpSpPr/>
          <p:nvPr/>
        </p:nvGrpSpPr>
        <p:grpSpPr>
          <a:xfrm>
            <a:off x="2305050" y="2652918"/>
            <a:ext cx="12389145" cy="5278229"/>
            <a:chOff x="5103801" y="2909158"/>
            <a:chExt cx="6048395" cy="1270869"/>
          </a:xfrm>
        </p:grpSpPr>
        <p:sp>
          <p:nvSpPr>
            <p:cNvPr id="839" name="Google Shape;839;p89"/>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&lt;span class="</a:t>
              </a:r>
              <a:r>
                <a:rPr lang="en-US" sz="2000" b="1" i="0" u="none" strike="noStrike" cap="none">
                  <a:solidFill>
                    <a:srgbClr val="84A575"/>
                  </a:solidFill>
                  <a:latin typeface="Courier New"/>
                  <a:ea typeface="Courier New"/>
                  <a:cs typeface="Courier New"/>
                  <a:sym typeface="Courier New"/>
                </a:rPr>
                <a:t>font-weight-bold mr-2</a:t>
              </a:r>
              <a:r>
                <a:rPr lang="en-US" sz="2000" b="1" i="0" u="none" strike="noStrike" cap="none">
                  <a:solidFill>
                    <a:schemeClr val="lt1"/>
                  </a:solidFill>
                  <a:latin typeface="Courier New"/>
                  <a:ea typeface="Courier New"/>
                  <a:cs typeface="Courier New"/>
                  <a:sym typeface="Courier New"/>
                </a:rPr>
                <a:t>"&gt;{{ product["quantity"] }}&lt;/span&gt;&lt;/p&gt;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&lt;p class="</a:t>
              </a:r>
              <a:r>
                <a:rPr lang="en-US" sz="2000" b="1" i="0" u="none" strike="noStrike" cap="none">
                  <a:solidFill>
                    <a:srgbClr val="84A575"/>
                  </a:solidFill>
                  <a:latin typeface="Courier New"/>
                  <a:ea typeface="Courier New"/>
                  <a:cs typeface="Courier New"/>
                  <a:sym typeface="Courier New"/>
                </a:rPr>
                <a:t>card-text m-0 mb-3</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&lt;span class="</a:t>
              </a:r>
              <a:r>
                <a:rPr lang="en-US" sz="2000" b="1" i="0" u="none" strike="noStrike" cap="none">
                  <a:solidFill>
                    <a:srgbClr val="84A575"/>
                  </a:solidFill>
                  <a:latin typeface="Courier New"/>
                  <a:ea typeface="Courier New"/>
                  <a:cs typeface="Courier New"/>
                  <a:sym typeface="Courier New"/>
                </a:rPr>
                <a:t>text-muted mr-2</a:t>
              </a:r>
              <a:r>
                <a:rPr lang="en-US" sz="2000" b="1" i="0" u="none" strike="noStrike" cap="none">
                  <a:solidFill>
                    <a:schemeClr val="lt1"/>
                  </a:solidFill>
                  <a:latin typeface="Courier New"/>
                  <a:ea typeface="Courier New"/>
                  <a:cs typeface="Courier New"/>
                  <a:sym typeface="Courier New"/>
                </a:rPr>
                <a:t>"&gt;</a:t>
              </a:r>
              <a:r>
                <a:rPr lang="en-US" sz="2000" b="1" i="0" u="none" strike="noStrike" cap="none">
                  <a:solidFill>
                    <a:srgbClr val="84A575"/>
                  </a:solidFill>
                  <a:latin typeface="Courier New"/>
                  <a:ea typeface="Courier New"/>
                  <a:cs typeface="Courier New"/>
                  <a:sym typeface="Courier New"/>
                </a:rPr>
                <a:t>Price</a:t>
              </a:r>
              <a:r>
                <a:rPr lang="en-US" sz="2000" b="1" i="0" u="none" strike="noStrike" cap="none">
                  <a:solidFill>
                    <a:schemeClr val="lt1"/>
                  </a:solidFill>
                  <a:latin typeface="Courier New"/>
                  <a:ea typeface="Courier New"/>
                  <a:cs typeface="Courier New"/>
                  <a:sym typeface="Courier New"/>
                </a:rPr>
                <a:t>:&lt;/span&gt;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&lt;span class="font-weight-bold"&gt;{{ product["price"] | currency:'INR':'symbol' }}&lt;/span&gt;&lt;/p&gt;&lt;/div&gt;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 class="</a:t>
              </a:r>
              <a:r>
                <a:rPr lang="en-US" sz="2000" b="1" i="0" u="none" strike="noStrike" cap="none">
                  <a:solidFill>
                    <a:srgbClr val="84A575"/>
                  </a:solidFill>
                  <a:latin typeface="Courier New"/>
                  <a:ea typeface="Courier New"/>
                  <a:cs typeface="Courier New"/>
                  <a:sym typeface="Courier New"/>
                </a:rPr>
                <a:t>d-flex align-items-center</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a:t>
              </a:r>
              <a:r>
                <a:rPr lang="en-US" sz="2000" b="1" i="0" u="none" strike="noStrike" cap="none">
                  <a:solidFill>
                    <a:srgbClr val="84A575"/>
                  </a:solidFill>
                  <a:latin typeface="Courier New"/>
                  <a:ea typeface="Courier New"/>
                  <a:cs typeface="Courier New"/>
                  <a:sym typeface="Courier New"/>
                </a:rPr>
                <a:t>button</a:t>
              </a:r>
              <a:r>
                <a:rPr lang="en-US" sz="2000" b="1" i="0" u="none" strike="noStrike" cap="none">
                  <a:solidFill>
                    <a:schemeClr val="lt1"/>
                  </a:solidFill>
                  <a:latin typeface="Courier New"/>
                  <a:ea typeface="Courier New"/>
                  <a:cs typeface="Courier New"/>
                  <a:sym typeface="Courier New"/>
                </a:rPr>
                <a:t>" class="btn btn-sm btn-dark mr-2" (click)="db.moveProduct(product, true)"&gt;</a:t>
              </a:r>
              <a:r>
                <a:rPr lang="en-US" sz="2000" b="1" i="0" u="none" strike="noStrike" cap="none">
                  <a:solidFill>
                    <a:srgbClr val="84A575"/>
                  </a:solidFill>
                  <a:latin typeface="Courier New"/>
                  <a:ea typeface="Courier New"/>
                  <a:cs typeface="Courier New"/>
                  <a:sym typeface="Courier New"/>
                </a:rPr>
                <a:t>Add to</a:t>
              </a: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Whishlist</a:t>
              </a:r>
              <a:r>
                <a:rPr lang="en-US" sz="2000" b="1" i="0" u="none" strike="noStrike" cap="none">
                  <a:solidFill>
                    <a:schemeClr val="lt1"/>
                  </a:solidFill>
                  <a:latin typeface="Courier New"/>
                  <a:ea typeface="Courier New"/>
                  <a:cs typeface="Courier New"/>
                  <a:sym typeface="Courier New"/>
                </a:rPr>
                <a:t>&lt;/button&gt;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&lt;button type="</a:t>
              </a:r>
              <a:r>
                <a:rPr lang="en-US" sz="2000" b="1" i="0" u="none" strike="noStrike" cap="none">
                  <a:solidFill>
                    <a:srgbClr val="84A575"/>
                  </a:solidFill>
                  <a:latin typeface="Courier New"/>
                  <a:ea typeface="Courier New"/>
                  <a:cs typeface="Courier New"/>
                  <a:sym typeface="Courier New"/>
                </a:rPr>
                <a:t>button</a:t>
              </a:r>
              <a:r>
                <a:rPr lang="en-US" sz="2000" b="1" i="0" u="none" strike="noStrike" cap="none">
                  <a:solidFill>
                    <a:schemeClr val="lt1"/>
                  </a:solidFill>
                  <a:latin typeface="Courier New"/>
                  <a:ea typeface="Courier New"/>
                  <a:cs typeface="Courier New"/>
                  <a:sym typeface="Courier New"/>
                </a:rPr>
                <a:t>" class="</a:t>
              </a:r>
              <a:r>
                <a:rPr lang="en-US" sz="2000" b="1" i="0" u="none" strike="noStrike" cap="none">
                  <a:solidFill>
                    <a:srgbClr val="84A575"/>
                  </a:solidFill>
                  <a:latin typeface="Courier New"/>
                  <a:ea typeface="Courier New"/>
                  <a:cs typeface="Courier New"/>
                  <a:sym typeface="Courier New"/>
                </a:rPr>
                <a:t>btn btn-sm btn-danger</a:t>
              </a:r>
              <a:r>
                <a:rPr lang="en-US" sz="2000" b="1" i="0" u="none" strike="noStrike" cap="none">
                  <a:solidFill>
                    <a:schemeClr val="lt1"/>
                  </a:solidFill>
                  <a:latin typeface="Courier New"/>
                  <a:ea typeface="Courier New"/>
                  <a:cs typeface="Courier New"/>
                  <a:sym typeface="Courier New"/>
                </a:rPr>
                <a:t>" (click)="removeItem(product['cartId'])"&gt;</a:t>
              </a:r>
              <a:r>
                <a:rPr lang="en-US" sz="2000" b="1" i="0" u="none" strike="noStrike" cap="none">
                  <a:solidFill>
                    <a:srgbClr val="84A575"/>
                  </a:solidFill>
                  <a:latin typeface="Courier New"/>
                  <a:ea typeface="Courier New"/>
                  <a:cs typeface="Courier New"/>
                  <a:sym typeface="Courier New"/>
                </a:rPr>
                <a:t>Remove</a:t>
              </a:r>
              <a:r>
                <a:rPr lang="en-US" sz="2000" b="1" i="0" u="none" strike="noStrike" cap="none">
                  <a:solidFill>
                    <a:schemeClr val="lt1"/>
                  </a:solidFill>
                  <a:latin typeface="Courier New"/>
                  <a:ea typeface="Courier New"/>
                  <a:cs typeface="Courier New"/>
                  <a:sym typeface="Courier New"/>
                </a:rPr>
                <a:t>&lt;/button&gt;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&lt;/div&gt;</a:t>
              </a:r>
              <a:endParaRPr sz="2000" b="1" i="0" u="none" strike="noStrike" cap="none">
                <a:solidFill>
                  <a:schemeClr val="lt1"/>
                </a:solidFill>
                <a:highlight>
                  <a:srgbClr val="0D1117"/>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840" name="Google Shape;840;p89"/>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8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42" name="Google Shape;842;p89"/>
          <p:cNvPicPr preferRelativeResize="0"/>
          <p:nvPr/>
        </p:nvPicPr>
        <p:blipFill rotWithShape="1">
          <a:blip r:embed="rId3">
            <a:alphaModFix/>
          </a:blip>
          <a:srcRect t="6807" b="6798"/>
          <a:stretch/>
        </p:blipFill>
        <p:spPr>
          <a:xfrm>
            <a:off x="4343954" y="879116"/>
            <a:ext cx="7567969" cy="81168"/>
          </a:xfrm>
          <a:prstGeom prst="rect">
            <a:avLst/>
          </a:prstGeom>
          <a:noFill/>
          <a:ln>
            <a:noFill/>
          </a:ln>
        </p:spPr>
      </p:pic>
      <p:sp>
        <p:nvSpPr>
          <p:cNvPr id="843" name="Google Shape;843;p89"/>
          <p:cNvSpPr/>
          <p:nvPr/>
        </p:nvSpPr>
        <p:spPr>
          <a:xfrm>
            <a:off x="4265149" y="1455540"/>
            <a:ext cx="7725702" cy="1046010"/>
          </a:xfrm>
          <a:prstGeom prst="roundRect">
            <a:avLst>
              <a:gd name="adj" fmla="val 16667"/>
            </a:avLst>
          </a:prstGeom>
          <a:solidFill>
            <a:srgbClr val="EFB91B"/>
          </a:solidFill>
          <a:ln w="25400" cap="flat" cmpd="sng">
            <a:solidFill>
              <a:srgbClr val="EFB9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Snippet for HTML template of the component: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9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Checkout Component: Place Order</a:t>
            </a:r>
            <a:endParaRPr/>
          </a:p>
        </p:txBody>
      </p:sp>
      <p:grpSp>
        <p:nvGrpSpPr>
          <p:cNvPr id="849" name="Google Shape;849;p90"/>
          <p:cNvGrpSpPr/>
          <p:nvPr/>
        </p:nvGrpSpPr>
        <p:grpSpPr>
          <a:xfrm>
            <a:off x="3185309" y="2589498"/>
            <a:ext cx="9885382" cy="3706498"/>
            <a:chOff x="2857840" y="2203604"/>
            <a:chExt cx="9885382" cy="3706498"/>
          </a:xfrm>
        </p:grpSpPr>
        <p:grpSp>
          <p:nvGrpSpPr>
            <p:cNvPr id="850" name="Google Shape;850;p90"/>
            <p:cNvGrpSpPr/>
            <p:nvPr/>
          </p:nvGrpSpPr>
          <p:grpSpPr>
            <a:xfrm>
              <a:off x="2857840" y="2203604"/>
              <a:ext cx="9885382" cy="1843237"/>
              <a:chOff x="2992800" y="2176707"/>
              <a:chExt cx="9885382" cy="1843237"/>
            </a:xfrm>
          </p:grpSpPr>
          <p:sp>
            <p:nvSpPr>
              <p:cNvPr id="851" name="Google Shape;851;p90"/>
              <p:cNvSpPr/>
              <p:nvPr/>
            </p:nvSpPr>
            <p:spPr>
              <a:xfrm>
                <a:off x="3352800" y="2540160"/>
                <a:ext cx="9525382" cy="1479784"/>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chemeClr val="dk1"/>
                    </a:solidFill>
                    <a:latin typeface="Open Sans"/>
                    <a:ea typeface="Open Sans"/>
                    <a:cs typeface="Open Sans"/>
                    <a:sym typeface="Open Sans"/>
                  </a:rPr>
                  <a:t>The Checkout component uses the HTTP client request </a:t>
                </a:r>
                <a:endParaRPr/>
              </a:p>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chemeClr val="dk1"/>
                    </a:solidFill>
                    <a:latin typeface="Open Sans"/>
                    <a:ea typeface="Open Sans"/>
                    <a:cs typeface="Open Sans"/>
                    <a:sym typeface="Open Sans"/>
                  </a:rPr>
                  <a:t>to place an order for the user to the Java back-end service.</a:t>
                </a:r>
                <a:endParaRPr/>
              </a:p>
            </p:txBody>
          </p:sp>
          <p:sp>
            <p:nvSpPr>
              <p:cNvPr id="852" name="Google Shape;852;p90"/>
              <p:cNvSpPr/>
              <p:nvPr/>
            </p:nvSpPr>
            <p:spPr>
              <a:xfrm>
                <a:off x="2992800" y="2176707"/>
                <a:ext cx="720000" cy="720000"/>
              </a:xfrm>
              <a:prstGeom prst="flowChartConnector">
                <a:avLst/>
              </a:prstGeom>
              <a:solidFill>
                <a:srgbClr val="0075C4"/>
              </a:solidFill>
              <a:ln w="1905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1</a:t>
                </a:r>
                <a:endParaRPr sz="2200" b="1" i="0" u="none" strike="noStrike" cap="none">
                  <a:solidFill>
                    <a:schemeClr val="lt1"/>
                  </a:solidFill>
                  <a:latin typeface="Open Sans"/>
                  <a:ea typeface="Open Sans"/>
                  <a:cs typeface="Open Sans"/>
                  <a:sym typeface="Open Sans"/>
                </a:endParaRPr>
              </a:p>
            </p:txBody>
          </p:sp>
        </p:grpSp>
        <p:grpSp>
          <p:nvGrpSpPr>
            <p:cNvPr id="853" name="Google Shape;853;p90"/>
            <p:cNvGrpSpPr/>
            <p:nvPr/>
          </p:nvGrpSpPr>
          <p:grpSpPr>
            <a:xfrm>
              <a:off x="2857840" y="4066865"/>
              <a:ext cx="9885382" cy="1843237"/>
              <a:chOff x="2992800" y="2176707"/>
              <a:chExt cx="9885382" cy="1843237"/>
            </a:xfrm>
          </p:grpSpPr>
          <p:sp>
            <p:nvSpPr>
              <p:cNvPr id="854" name="Google Shape;854;p90"/>
              <p:cNvSpPr/>
              <p:nvPr/>
            </p:nvSpPr>
            <p:spPr>
              <a:xfrm>
                <a:off x="3352800" y="2540159"/>
                <a:ext cx="9525382" cy="1479785"/>
              </a:xfrm>
              <a:prstGeom prst="roundRect">
                <a:avLst>
                  <a:gd name="adj" fmla="val 16667"/>
                </a:avLst>
              </a:prstGeom>
              <a:noFill/>
              <a:ln w="952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chemeClr val="dk1"/>
                    </a:solidFill>
                    <a:latin typeface="Open Sans"/>
                    <a:ea typeface="Open Sans"/>
                    <a:cs typeface="Open Sans"/>
                    <a:sym typeface="Open Sans"/>
                  </a:rPr>
                  <a:t>The order details will be saved in the database.</a:t>
                </a:r>
                <a:endParaRPr/>
              </a:p>
            </p:txBody>
          </p:sp>
          <p:sp>
            <p:nvSpPr>
              <p:cNvPr id="855" name="Google Shape;855;p90"/>
              <p:cNvSpPr/>
              <p:nvPr/>
            </p:nvSpPr>
            <p:spPr>
              <a:xfrm>
                <a:off x="2992800" y="2176707"/>
                <a:ext cx="720000" cy="720000"/>
              </a:xfrm>
              <a:prstGeom prst="flowChartConnector">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2</a:t>
                </a:r>
                <a:endParaRPr sz="2200" b="1" i="0" u="none" strike="noStrike" cap="none">
                  <a:solidFill>
                    <a:schemeClr val="lt1"/>
                  </a:solidFill>
                  <a:latin typeface="Open Sans"/>
                  <a:ea typeface="Open Sans"/>
                  <a:cs typeface="Open Sans"/>
                  <a:sym typeface="Open Sans"/>
                </a:endParaRPr>
              </a:p>
            </p:txBody>
          </p:sp>
        </p:grpSp>
      </p:grpSp>
      <p:pic>
        <p:nvPicPr>
          <p:cNvPr id="856" name="Google Shape;856;p90"/>
          <p:cNvPicPr preferRelativeResize="0"/>
          <p:nvPr/>
        </p:nvPicPr>
        <p:blipFill rotWithShape="1">
          <a:blip r:embed="rId3">
            <a:alphaModFix/>
          </a:blip>
          <a:srcRect t="6807" b="6798"/>
          <a:stretch/>
        </p:blipFill>
        <p:spPr>
          <a:xfrm>
            <a:off x="3734849" y="879116"/>
            <a:ext cx="8786178" cy="811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
          <p:cNvSpPr txBox="1">
            <a:spLocks noGrp="1"/>
          </p:cNvSpPr>
          <p:nvPr>
            <p:ph type="body" idx="1"/>
          </p:nvPr>
        </p:nvSpPr>
        <p:spPr>
          <a:xfrm>
            <a:off x="1453243" y="1901867"/>
            <a:ext cx="13209900" cy="5527500"/>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SzPts val="2800"/>
              <a:buNone/>
            </a:pPr>
            <a:r>
              <a:rPr lang="en-US">
                <a:solidFill>
                  <a:srgbClr val="3F3F3F"/>
                </a:solidFill>
              </a:rPr>
              <a:t>Before we begin, let’s recall what we have covered till now:</a:t>
            </a:r>
            <a:endParaRPr/>
          </a:p>
        </p:txBody>
      </p:sp>
      <p:sp>
        <p:nvSpPr>
          <p:cNvPr id="349" name="Google Shape;349;p5" descr="File:Apache Maven logo.svg - Wikimedia Commons"/>
          <p:cNvSpPr/>
          <p:nvPr/>
        </p:nvSpPr>
        <p:spPr>
          <a:xfrm>
            <a:off x="155575" y="-4873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50" name="Google Shape;350;p5" descr="Server Client - Java Servlet JSP HTML CSS JavaScript &amp;amp; jQuery"/>
          <p:cNvSpPr/>
          <p:nvPr/>
        </p:nvSpPr>
        <p:spPr>
          <a:xfrm>
            <a:off x="307975" y="-3349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51" name="Google Shape;351;p5" descr="Server Client - Java Servlet JSP HTML CSS JavaScript &amp;amp; jQuery"/>
          <p:cNvSpPr/>
          <p:nvPr/>
        </p:nvSpPr>
        <p:spPr>
          <a:xfrm>
            <a:off x="460375" y="-1825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52" name="Google Shape;352;p5" descr="Agile Software Vector Logo - Download Free SVG Icon | Worldvectorlogo"/>
          <p:cNvSpPr/>
          <p:nvPr/>
        </p:nvSpPr>
        <p:spPr>
          <a:xfrm>
            <a:off x="10611485" y="3899376"/>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pic>
        <p:nvPicPr>
          <p:cNvPr id="353" name="Google Shape;353;p5" descr="JUnit · GitHub"/>
          <p:cNvPicPr preferRelativeResize="0"/>
          <p:nvPr/>
        </p:nvPicPr>
        <p:blipFill rotWithShape="1">
          <a:blip r:embed="rId3">
            <a:alphaModFix/>
          </a:blip>
          <a:srcRect/>
          <a:stretch/>
        </p:blipFill>
        <p:spPr>
          <a:xfrm>
            <a:off x="3194116" y="2617966"/>
            <a:ext cx="1575813" cy="1575813"/>
          </a:xfrm>
          <a:prstGeom prst="rect">
            <a:avLst/>
          </a:prstGeom>
          <a:noFill/>
          <a:ln>
            <a:noFill/>
          </a:ln>
        </p:spPr>
      </p:pic>
      <p:sp>
        <p:nvSpPr>
          <p:cNvPr id="354" name="Google Shape;354;p5"/>
          <p:cNvSpPr txBox="1"/>
          <p:nvPr/>
        </p:nvSpPr>
        <p:spPr>
          <a:xfrm>
            <a:off x="3043804" y="4140739"/>
            <a:ext cx="2016808"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JUnit</a:t>
            </a:r>
            <a:endParaRPr sz="2200" b="0" i="0" u="none" strike="noStrike" cap="none">
              <a:solidFill>
                <a:srgbClr val="3F3F3F"/>
              </a:solidFill>
              <a:latin typeface="Open Sans"/>
              <a:ea typeface="Open Sans"/>
              <a:cs typeface="Open Sans"/>
              <a:sym typeface="Open Sans"/>
            </a:endParaRPr>
          </a:p>
        </p:txBody>
      </p:sp>
      <p:grpSp>
        <p:nvGrpSpPr>
          <p:cNvPr id="355" name="Google Shape;355;p5"/>
          <p:cNvGrpSpPr/>
          <p:nvPr/>
        </p:nvGrpSpPr>
        <p:grpSpPr>
          <a:xfrm>
            <a:off x="5703212" y="2886121"/>
            <a:ext cx="3915417" cy="1694940"/>
            <a:chOff x="5628564" y="3266628"/>
            <a:chExt cx="3915417" cy="1694940"/>
          </a:xfrm>
        </p:grpSpPr>
        <p:pic>
          <p:nvPicPr>
            <p:cNvPr id="356" name="Google Shape;356;p5" descr="Download Spring Framework Logo in SVG Vector or PNG File Format - Logo.wine"/>
            <p:cNvPicPr preferRelativeResize="0"/>
            <p:nvPr/>
          </p:nvPicPr>
          <p:blipFill rotWithShape="1">
            <a:blip r:embed="rId4">
              <a:alphaModFix/>
            </a:blip>
            <a:srcRect t="29938" b="32841"/>
            <a:stretch/>
          </p:blipFill>
          <p:spPr>
            <a:xfrm>
              <a:off x="5628564" y="3266628"/>
              <a:ext cx="3915417" cy="971551"/>
            </a:xfrm>
            <a:prstGeom prst="rect">
              <a:avLst/>
            </a:prstGeom>
            <a:noFill/>
            <a:ln>
              <a:noFill/>
            </a:ln>
          </p:spPr>
        </p:pic>
        <p:sp>
          <p:nvSpPr>
            <p:cNvPr id="357" name="Google Shape;357;p5"/>
            <p:cNvSpPr txBox="1"/>
            <p:nvPr/>
          </p:nvSpPr>
          <p:spPr>
            <a:xfrm>
              <a:off x="6882669" y="4483336"/>
              <a:ext cx="2016808"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a:t>
              </a:r>
              <a:endParaRPr sz="2200" b="0" i="0" u="none" strike="noStrike" cap="none">
                <a:solidFill>
                  <a:srgbClr val="3F3F3F"/>
                </a:solidFill>
                <a:latin typeface="Open Sans"/>
                <a:ea typeface="Open Sans"/>
                <a:cs typeface="Open Sans"/>
                <a:sym typeface="Open Sans"/>
              </a:endParaRPr>
            </a:p>
          </p:txBody>
        </p:sp>
      </p:grpSp>
      <p:sp>
        <p:nvSpPr>
          <p:cNvPr id="358" name="Google Shape;358;p5" descr="Spring Boot: Apprentice Cookbook | ITNEXT"/>
          <p:cNvSpPr/>
          <p:nvPr/>
        </p:nvSpPr>
        <p:spPr>
          <a:xfrm>
            <a:off x="612775" y="-301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grpSp>
        <p:nvGrpSpPr>
          <p:cNvPr id="359" name="Google Shape;359;p5"/>
          <p:cNvGrpSpPr/>
          <p:nvPr/>
        </p:nvGrpSpPr>
        <p:grpSpPr>
          <a:xfrm>
            <a:off x="10261229" y="2886121"/>
            <a:ext cx="2193027" cy="1780088"/>
            <a:chOff x="9731662" y="3220609"/>
            <a:chExt cx="2193027" cy="1780088"/>
          </a:xfrm>
        </p:grpSpPr>
        <p:pic>
          <p:nvPicPr>
            <p:cNvPr id="360" name="Google Shape;360;p5" descr="Spring Boot: Apprentice Cookbook | ITNEXT"/>
            <p:cNvPicPr preferRelativeResize="0"/>
            <p:nvPr/>
          </p:nvPicPr>
          <p:blipFill rotWithShape="1">
            <a:blip r:embed="rId5">
              <a:alphaModFix/>
            </a:blip>
            <a:srcRect/>
            <a:stretch/>
          </p:blipFill>
          <p:spPr>
            <a:xfrm>
              <a:off x="9731662" y="3220609"/>
              <a:ext cx="2193027" cy="1151339"/>
            </a:xfrm>
            <a:prstGeom prst="rect">
              <a:avLst/>
            </a:prstGeom>
            <a:noFill/>
            <a:ln>
              <a:noFill/>
            </a:ln>
          </p:spPr>
        </p:pic>
        <p:sp>
          <p:nvSpPr>
            <p:cNvPr id="361" name="Google Shape;361;p5"/>
            <p:cNvSpPr txBox="1"/>
            <p:nvPr/>
          </p:nvSpPr>
          <p:spPr>
            <a:xfrm>
              <a:off x="9907881" y="4522465"/>
              <a:ext cx="2016808"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 Boot</a:t>
              </a:r>
              <a:endParaRPr sz="2200" b="0" i="0" u="none" strike="noStrike" cap="none">
                <a:solidFill>
                  <a:srgbClr val="3F3F3F"/>
                </a:solidFill>
                <a:latin typeface="Open Sans"/>
                <a:ea typeface="Open Sans"/>
                <a:cs typeface="Open Sans"/>
                <a:sym typeface="Open Sans"/>
              </a:endParaRPr>
            </a:p>
          </p:txBody>
        </p:sp>
      </p:grpSp>
      <p:sp>
        <p:nvSpPr>
          <p:cNvPr id="362" name="Google Shape;362;p5" descr="aws-logo - amazon web services ico PNG image with transparent background |  TOPpng"/>
          <p:cNvSpPr/>
          <p:nvPr/>
        </p:nvSpPr>
        <p:spPr>
          <a:xfrm>
            <a:off x="765175" y="1222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63" name="Google Shape;363;p5" descr="Microservices PNG and Microservices Transparent Clipart Free Download. -  CleanPNG / KissPNG"/>
          <p:cNvSpPr/>
          <p:nvPr/>
        </p:nvSpPr>
        <p:spPr>
          <a:xfrm>
            <a:off x="917575" y="2746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64" name="Google Shape;364;p5" descr="Microservices | Request Detail | Icons8"/>
          <p:cNvSpPr/>
          <p:nvPr/>
        </p:nvSpPr>
        <p:spPr>
          <a:xfrm>
            <a:off x="1069975" y="4270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365" name="Google Shape;365;p5"/>
          <p:cNvSpPr txBox="1"/>
          <p:nvPr/>
        </p:nvSpPr>
        <p:spPr>
          <a:xfrm>
            <a:off x="8612563" y="7145948"/>
            <a:ext cx="2334293"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MicroServices</a:t>
            </a:r>
            <a:endParaRPr sz="2200" b="0" i="0" u="none" strike="noStrike" cap="none">
              <a:solidFill>
                <a:srgbClr val="3F3F3F"/>
              </a:solidFill>
              <a:latin typeface="Open Sans"/>
              <a:ea typeface="Open Sans"/>
              <a:cs typeface="Open Sans"/>
              <a:sym typeface="Open Sans"/>
            </a:endParaRPr>
          </a:p>
        </p:txBody>
      </p:sp>
      <p:grpSp>
        <p:nvGrpSpPr>
          <p:cNvPr id="366" name="Google Shape;366;p5"/>
          <p:cNvGrpSpPr/>
          <p:nvPr/>
        </p:nvGrpSpPr>
        <p:grpSpPr>
          <a:xfrm>
            <a:off x="4451652" y="5081009"/>
            <a:ext cx="2928862" cy="2552507"/>
            <a:chOff x="4778224" y="5553570"/>
            <a:chExt cx="2928862" cy="2552507"/>
          </a:xfrm>
        </p:grpSpPr>
        <p:sp>
          <p:nvSpPr>
            <p:cNvPr id="367" name="Google Shape;367;p5"/>
            <p:cNvSpPr txBox="1"/>
            <p:nvPr/>
          </p:nvSpPr>
          <p:spPr>
            <a:xfrm>
              <a:off x="4949596" y="7618508"/>
              <a:ext cx="2334293"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Webservices</a:t>
              </a:r>
              <a:endParaRPr sz="2200" b="0" i="0" u="none" strike="noStrike" cap="none">
                <a:solidFill>
                  <a:srgbClr val="3F3F3F"/>
                </a:solidFill>
                <a:latin typeface="Open Sans"/>
                <a:ea typeface="Open Sans"/>
                <a:cs typeface="Open Sans"/>
                <a:sym typeface="Open Sans"/>
              </a:endParaRPr>
            </a:p>
          </p:txBody>
        </p:sp>
        <p:pic>
          <p:nvPicPr>
            <p:cNvPr id="368" name="Google Shape;368;p5"/>
            <p:cNvPicPr preferRelativeResize="0"/>
            <p:nvPr/>
          </p:nvPicPr>
          <p:blipFill rotWithShape="1">
            <a:blip r:embed="rId6">
              <a:alphaModFix/>
            </a:blip>
            <a:srcRect l="21110" t="18547" r="19716" b="20753"/>
            <a:stretch/>
          </p:blipFill>
          <p:spPr>
            <a:xfrm>
              <a:off x="4778224" y="5553570"/>
              <a:ext cx="2928862" cy="1688063"/>
            </a:xfrm>
            <a:prstGeom prst="rect">
              <a:avLst/>
            </a:prstGeom>
            <a:noFill/>
            <a:ln>
              <a:noFill/>
            </a:ln>
          </p:spPr>
        </p:pic>
      </p:grpSp>
      <p:pic>
        <p:nvPicPr>
          <p:cNvPr id="369" name="Google Shape;369;p5" descr="Introduction to Micro-Services. Introduction | by Roshan Alwis | Tech  Vision | Medium"/>
          <p:cNvPicPr preferRelativeResize="0"/>
          <p:nvPr/>
        </p:nvPicPr>
        <p:blipFill rotWithShape="1">
          <a:blip r:embed="rId7">
            <a:alphaModFix/>
          </a:blip>
          <a:srcRect/>
          <a:stretch/>
        </p:blipFill>
        <p:spPr>
          <a:xfrm>
            <a:off x="8293389" y="4851840"/>
            <a:ext cx="3058809" cy="2294107"/>
          </a:xfrm>
          <a:prstGeom prst="rect">
            <a:avLst/>
          </a:prstGeom>
          <a:noFill/>
          <a:ln>
            <a:noFill/>
          </a:ln>
        </p:spPr>
      </p:pic>
      <p:pic>
        <p:nvPicPr>
          <p:cNvPr id="370" name="Google Shape;370;p5"/>
          <p:cNvPicPr preferRelativeResize="0"/>
          <p:nvPr/>
        </p:nvPicPr>
        <p:blipFill rotWithShape="1">
          <a:blip r:embed="rId8">
            <a:alphaModFix/>
          </a:blip>
          <a:srcRect t="6807" b="6798"/>
          <a:stretch/>
        </p:blipFill>
        <p:spPr>
          <a:xfrm>
            <a:off x="5780884" y="1011650"/>
            <a:ext cx="4694109" cy="82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9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Checkout Component: Place Order</a:t>
            </a:r>
            <a:endParaRPr/>
          </a:p>
        </p:txBody>
      </p:sp>
      <p:grpSp>
        <p:nvGrpSpPr>
          <p:cNvPr id="862" name="Google Shape;862;p91"/>
          <p:cNvGrpSpPr/>
          <p:nvPr/>
        </p:nvGrpSpPr>
        <p:grpSpPr>
          <a:xfrm>
            <a:off x="1815177" y="2331156"/>
            <a:ext cx="13272423" cy="5889330"/>
            <a:chOff x="5103801" y="2909158"/>
            <a:chExt cx="6048395" cy="1270869"/>
          </a:xfrm>
        </p:grpSpPr>
        <p:sp>
          <p:nvSpPr>
            <p:cNvPr id="863" name="Google Shape;863;p91"/>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export </a:t>
              </a:r>
              <a:r>
                <a:rPr lang="en-US" sz="1700" b="1" i="0" u="none" strike="noStrike" cap="none">
                  <a:solidFill>
                    <a:srgbClr val="84A575"/>
                  </a:solidFill>
                  <a:latin typeface="Courier New"/>
                  <a:ea typeface="Courier New"/>
                  <a:cs typeface="Courier New"/>
                  <a:sym typeface="Courier New"/>
                </a:rPr>
                <a:t>class</a:t>
              </a:r>
              <a:r>
                <a:rPr lang="en-US" sz="1700" b="1" i="0" u="none" strike="noStrike" cap="none">
                  <a:solidFill>
                    <a:schemeClr val="lt1"/>
                  </a:solidFill>
                  <a:latin typeface="Courier New"/>
                  <a:ea typeface="Courier New"/>
                  <a:cs typeface="Courier New"/>
                  <a:sym typeface="Courier New"/>
                </a:rPr>
                <a:t> CheckoutComponent implements OnInit {</a:t>
              </a:r>
              <a:endParaRPr sz="15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a:t>
              </a:r>
              <a:r>
                <a:rPr lang="en-US" sz="1700" b="1" i="0" u="none" strike="noStrike" cap="none">
                  <a:solidFill>
                    <a:srgbClr val="84A575"/>
                  </a:solidFill>
                  <a:latin typeface="Courier New"/>
                  <a:ea typeface="Courier New"/>
                  <a:cs typeface="Courier New"/>
                  <a:sym typeface="Courier New"/>
                </a:rPr>
                <a:t>    //…</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this.httpClient.post(BaseUrls.getAddUrl(BaseUrls.ORDER_GROUPURL), formData)</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.subscribe({</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next: async ({ code, message, data }: any) =&gt; {</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console.log(data);</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let orderId = data[0]['orderId'];</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let orderItems = this.cartProducts.map((e: any, idx: number) =&gt; {</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this.db.removeItemFromList(e['cartId'], true, false);</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return {</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orderId: orderId,</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productId: e.productId,</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productTitle: e.productTitle,</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productDescription: e.productDescription,</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productCode: e.productCode,</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productImg: e.images[e.thumbnailImage] || null,</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productCategory: e.categoryId,</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price: e.price,</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quantity: e.quantity,</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totalPrice: (e.price * e.quantity),</a:t>
              </a:r>
              <a:endParaRPr sz="1500">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US" sz="1700" b="1" i="0" u="none" strike="noStrike" cap="none">
                  <a:solidFill>
                    <a:schemeClr val="lt1"/>
                  </a:solidFill>
                  <a:latin typeface="Courier New"/>
                  <a:ea typeface="Courier New"/>
                  <a:cs typeface="Courier New"/>
                  <a:sym typeface="Courier New"/>
                </a:rPr>
                <a:t>           }}); </a:t>
              </a:r>
              <a:endParaRPr sz="1500">
                <a:latin typeface="Courier New"/>
                <a:ea typeface="Courier New"/>
                <a:cs typeface="Courier New"/>
                <a:sym typeface="Courier New"/>
              </a:endParaRPr>
            </a:p>
          </p:txBody>
        </p:sp>
        <p:sp>
          <p:nvSpPr>
            <p:cNvPr id="864" name="Google Shape;864;p91"/>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9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66" name="Google Shape;866;p91"/>
          <p:cNvPicPr preferRelativeResize="0"/>
          <p:nvPr/>
        </p:nvPicPr>
        <p:blipFill rotWithShape="1">
          <a:blip r:embed="rId3">
            <a:alphaModFix/>
          </a:blip>
          <a:srcRect t="6807" b="6798"/>
          <a:stretch/>
        </p:blipFill>
        <p:spPr>
          <a:xfrm>
            <a:off x="3734849" y="879116"/>
            <a:ext cx="8786178" cy="81168"/>
          </a:xfrm>
          <a:prstGeom prst="rect">
            <a:avLst/>
          </a:prstGeom>
          <a:noFill/>
          <a:ln>
            <a:noFill/>
          </a:ln>
        </p:spPr>
      </p:pic>
      <p:sp>
        <p:nvSpPr>
          <p:cNvPr id="867" name="Google Shape;867;p91"/>
          <p:cNvSpPr txBox="1"/>
          <p:nvPr/>
        </p:nvSpPr>
        <p:spPr>
          <a:xfrm>
            <a:off x="2959100" y="1609522"/>
            <a:ext cx="120925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HTTP client request is used by the Checkout component to place an order for the user.</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9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Checkout Component: Place Order</a:t>
            </a:r>
            <a:endParaRPr/>
          </a:p>
        </p:txBody>
      </p:sp>
      <p:grpSp>
        <p:nvGrpSpPr>
          <p:cNvPr id="873" name="Google Shape;873;p92"/>
          <p:cNvGrpSpPr/>
          <p:nvPr/>
        </p:nvGrpSpPr>
        <p:grpSpPr>
          <a:xfrm>
            <a:off x="1790700" y="2628901"/>
            <a:ext cx="13236565" cy="5433628"/>
            <a:chOff x="5103801" y="2909158"/>
            <a:chExt cx="6048395" cy="1270869"/>
          </a:xfrm>
        </p:grpSpPr>
        <p:sp>
          <p:nvSpPr>
            <p:cNvPr id="874" name="Google Shape;874;p92"/>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this.httpClient.post(`${BaseUrls.BASE_HREF}/${BaseUrls.ORDER_ITEMS_GROUPURL}/add-items`, orderItems)</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.subscribe((value) =&gt;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console.log(value);</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this.toast.success("</a:t>
              </a:r>
              <a:r>
                <a:rPr lang="en-US" sz="2000" b="1" i="0" u="none" strike="noStrike" cap="none">
                  <a:solidFill>
                    <a:srgbClr val="84A575"/>
                  </a:solidFill>
                  <a:latin typeface="Courier New"/>
                  <a:ea typeface="Courier New"/>
                  <a:cs typeface="Courier New"/>
                  <a:sym typeface="Courier New"/>
                </a:rPr>
                <a:t>Order Placed Successfully</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 (error) =&gt;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console.log(error);</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this.toast.warning("</a:t>
              </a:r>
              <a:r>
                <a:rPr lang="en-US" sz="2000" b="1" i="0" u="none" strike="noStrike" cap="none">
                  <a:solidFill>
                    <a:srgbClr val="84A575"/>
                  </a:solidFill>
                  <a:latin typeface="Courier New"/>
                  <a:ea typeface="Courier New"/>
                  <a:cs typeface="Courier New"/>
                  <a:sym typeface="Courier New"/>
                </a:rPr>
                <a:t>Something went wrong!!</a:t>
              </a: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Failed</a:t>
              </a:r>
              <a:r>
                <a:rPr lang="en-US" sz="2000" b="1" i="0" u="none" strike="noStrike" cap="none">
                  <a:solidFill>
                    <a:schemeClr val="lt1"/>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rgbClr val="000000"/>
                </a:buClr>
                <a:buSzPts val="18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875" name="Google Shape;875;p92"/>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9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77" name="Google Shape;877;p92"/>
          <p:cNvPicPr preferRelativeResize="0"/>
          <p:nvPr/>
        </p:nvPicPr>
        <p:blipFill rotWithShape="1">
          <a:blip r:embed="rId3">
            <a:alphaModFix/>
          </a:blip>
          <a:srcRect t="6807" b="6798"/>
          <a:stretch/>
        </p:blipFill>
        <p:spPr>
          <a:xfrm>
            <a:off x="3734849" y="879116"/>
            <a:ext cx="8786178" cy="81168"/>
          </a:xfrm>
          <a:prstGeom prst="rect">
            <a:avLst/>
          </a:prstGeom>
          <a:noFill/>
          <a:ln>
            <a:noFill/>
          </a:ln>
        </p:spPr>
      </p:pic>
      <p:sp>
        <p:nvSpPr>
          <p:cNvPr id="878" name="Google Shape;878;p92"/>
          <p:cNvSpPr txBox="1"/>
          <p:nvPr/>
        </p:nvSpPr>
        <p:spPr>
          <a:xfrm>
            <a:off x="2749550" y="2047672"/>
            <a:ext cx="120925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The HTTP client request is used by the Checkout component to place an order for the user.</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9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Checkout Component: UI</a:t>
            </a:r>
            <a:endParaRPr/>
          </a:p>
        </p:txBody>
      </p:sp>
      <p:sp>
        <p:nvSpPr>
          <p:cNvPr id="884" name="Google Shape;884;p93"/>
          <p:cNvSpPr txBox="1">
            <a:spLocks noGrp="1"/>
          </p:cNvSpPr>
          <p:nvPr>
            <p:ph type="body" idx="1"/>
          </p:nvPr>
        </p:nvSpPr>
        <p:spPr>
          <a:xfrm>
            <a:off x="2200335" y="1479285"/>
            <a:ext cx="11855206" cy="104758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The Checkout component displays the order summary and shipping address details to place an order.</a:t>
            </a:r>
            <a:endParaRPr/>
          </a:p>
        </p:txBody>
      </p:sp>
      <p:pic>
        <p:nvPicPr>
          <p:cNvPr id="885" name="Google Shape;885;p93"/>
          <p:cNvPicPr preferRelativeResize="0"/>
          <p:nvPr/>
        </p:nvPicPr>
        <p:blipFill rotWithShape="1">
          <a:blip r:embed="rId3">
            <a:alphaModFix/>
          </a:blip>
          <a:srcRect/>
          <a:stretch/>
        </p:blipFill>
        <p:spPr>
          <a:xfrm>
            <a:off x="2200397" y="2964428"/>
            <a:ext cx="11855206" cy="5082716"/>
          </a:xfrm>
          <a:prstGeom prst="rect">
            <a:avLst/>
          </a:prstGeom>
          <a:noFill/>
          <a:ln w="12700" cap="flat" cmpd="sng">
            <a:solidFill>
              <a:srgbClr val="3F3F3F"/>
            </a:solidFill>
            <a:prstDash val="solid"/>
            <a:round/>
            <a:headEnd type="none" w="sm" len="sm"/>
            <a:tailEnd type="none" w="sm" len="sm"/>
          </a:ln>
        </p:spPr>
      </p:pic>
      <p:sp>
        <p:nvSpPr>
          <p:cNvPr id="886" name="Google Shape;886;p93"/>
          <p:cNvSpPr/>
          <p:nvPr/>
        </p:nvSpPr>
        <p:spPr>
          <a:xfrm>
            <a:off x="2287481" y="3483429"/>
            <a:ext cx="11689774" cy="3701142"/>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87" name="Google Shape;887;p93"/>
          <p:cNvPicPr preferRelativeResize="0"/>
          <p:nvPr/>
        </p:nvPicPr>
        <p:blipFill rotWithShape="1">
          <a:blip r:embed="rId4">
            <a:alphaModFix/>
          </a:blip>
          <a:srcRect t="6807" b="6798"/>
          <a:stretch/>
        </p:blipFill>
        <p:spPr>
          <a:xfrm>
            <a:off x="5057500" y="879116"/>
            <a:ext cx="6140876" cy="8116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9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Checkout Component: UI</a:t>
            </a:r>
            <a:endParaRPr/>
          </a:p>
        </p:txBody>
      </p:sp>
      <p:sp>
        <p:nvSpPr>
          <p:cNvPr id="893" name="Google Shape;893;p94"/>
          <p:cNvSpPr/>
          <p:nvPr/>
        </p:nvSpPr>
        <p:spPr>
          <a:xfrm>
            <a:off x="4265149" y="1854281"/>
            <a:ext cx="7725702" cy="1046010"/>
          </a:xfrm>
          <a:prstGeom prst="roundRect">
            <a:avLst>
              <a:gd name="adj" fmla="val 16667"/>
            </a:avLst>
          </a:prstGeom>
          <a:solidFill>
            <a:srgbClr val="1D97D0"/>
          </a:solidFill>
          <a:ln w="25400" cap="flat" cmpd="sng">
            <a:solidFill>
              <a:srgbClr val="1D97D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Snippet for HTML template of the component:</a:t>
            </a:r>
            <a:endParaRPr/>
          </a:p>
        </p:txBody>
      </p:sp>
      <p:grpSp>
        <p:nvGrpSpPr>
          <p:cNvPr id="894" name="Google Shape;894;p94"/>
          <p:cNvGrpSpPr/>
          <p:nvPr/>
        </p:nvGrpSpPr>
        <p:grpSpPr>
          <a:xfrm>
            <a:off x="2822236" y="3367702"/>
            <a:ext cx="10611529" cy="4472427"/>
            <a:chOff x="5103801" y="2909158"/>
            <a:chExt cx="6048395" cy="1270869"/>
          </a:xfrm>
        </p:grpSpPr>
        <p:sp>
          <p:nvSpPr>
            <p:cNvPr id="895" name="Google Shape;895;p94"/>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&lt;div class="</a:t>
              </a:r>
              <a:r>
                <a:rPr lang="en-US" sz="2000" b="1" i="0" u="none" strike="noStrike" cap="none">
                  <a:solidFill>
                    <a:srgbClr val="84A575"/>
                  </a:solidFill>
                  <a:latin typeface="Courier New"/>
                  <a:ea typeface="Courier New"/>
                  <a:cs typeface="Courier New"/>
                  <a:sym typeface="Courier New"/>
                </a:rPr>
                <a:t>card-body</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&lt;p class="</a:t>
              </a:r>
              <a:r>
                <a:rPr lang="en-US" sz="2000" b="1" i="0" u="none" strike="noStrike" cap="none">
                  <a:solidFill>
                    <a:srgbClr val="84A575"/>
                  </a:solidFill>
                  <a:latin typeface="Courier New"/>
                  <a:ea typeface="Courier New"/>
                  <a:cs typeface="Courier New"/>
                  <a:sym typeface="Courier New"/>
                </a:rPr>
                <a:t>card-text d-flex justify-content-between text-danger</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&lt;span class="</a:t>
              </a:r>
              <a:r>
                <a:rPr lang="en-US" sz="2000" b="1" i="0" u="none" strike="noStrike" cap="none">
                  <a:solidFill>
                    <a:srgbClr val="84A575"/>
                  </a:solidFill>
                  <a:latin typeface="Courier New"/>
                  <a:ea typeface="Courier New"/>
                  <a:cs typeface="Courier New"/>
                  <a:sym typeface="Courier New"/>
                </a:rPr>
                <a:t>text-muted text-sm</a:t>
              </a:r>
              <a:r>
                <a:rPr lang="en-US" sz="2000" b="1" i="0" u="none" strike="noStrike" cap="none">
                  <a:solidFill>
                    <a:schemeClr val="lt1"/>
                  </a:solidFill>
                  <a:latin typeface="Courier New"/>
                  <a:ea typeface="Courier New"/>
                  <a:cs typeface="Courier New"/>
                  <a:sym typeface="Courier New"/>
                </a:rPr>
                <a:t>"&gt;</a:t>
              </a:r>
              <a:r>
                <a:rPr lang="en-US" sz="2000" b="1" i="0" u="none" strike="noStrike" cap="none">
                  <a:solidFill>
                    <a:srgbClr val="84A575"/>
                  </a:solidFill>
                  <a:latin typeface="Courier New"/>
                  <a:ea typeface="Courier New"/>
                  <a:cs typeface="Courier New"/>
                  <a:sym typeface="Courier New"/>
                </a:rPr>
                <a:t>Order Total</a:t>
              </a:r>
              <a:r>
                <a:rPr lang="en-US" sz="2000" b="1" i="0" u="none" strike="noStrike" cap="none">
                  <a:solidFill>
                    <a:schemeClr val="lt1"/>
                  </a:solidFill>
                  <a:latin typeface="Courier New"/>
                  <a:ea typeface="Courier New"/>
                  <a:cs typeface="Courier New"/>
                  <a:sym typeface="Courier New"/>
                </a:rPr>
                <a:t>&lt;/span&gt;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&lt;span class="</a:t>
              </a:r>
              <a:r>
                <a:rPr lang="en-US" sz="2000" b="1" i="0" u="none" strike="noStrike" cap="none">
                  <a:solidFill>
                    <a:srgbClr val="84A575"/>
                  </a:solidFill>
                  <a:latin typeface="Courier New"/>
                  <a:ea typeface="Courier New"/>
                  <a:cs typeface="Courier New"/>
                  <a:sym typeface="Courier New"/>
                </a:rPr>
                <a:t>font-weight-bold</a:t>
              </a:r>
              <a:r>
                <a:rPr lang="en-US" sz="2000" b="1" i="0" u="none" strike="noStrike" cap="none">
                  <a:solidFill>
                    <a:schemeClr val="lt1"/>
                  </a:solidFill>
                  <a:latin typeface="Courier New"/>
                  <a:ea typeface="Courier New"/>
                  <a:cs typeface="Courier New"/>
                  <a:sym typeface="Courier New"/>
                </a:rPr>
                <a:t>"&gt;{{ totalPrice || 0 | currency:'INR':'symbol' }}&lt;/span&gt;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&lt;/p&gt;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&lt;/div&gt;</a:t>
              </a:r>
              <a:endParaRPr sz="2000" b="1" i="0" u="none" strike="noStrike" cap="none">
                <a:solidFill>
                  <a:schemeClr val="lt1"/>
                </a:solidFill>
                <a:highlight>
                  <a:srgbClr val="0D1117"/>
                </a:highlight>
                <a:latin typeface="Courier New"/>
                <a:ea typeface="Courier New"/>
                <a:cs typeface="Courier New"/>
                <a:sym typeface="Courier New"/>
              </a:endParaRPr>
            </a:p>
          </p:txBody>
        </p:sp>
        <p:sp>
          <p:nvSpPr>
            <p:cNvPr id="896" name="Google Shape;896;p94"/>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9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98" name="Google Shape;898;p94"/>
          <p:cNvPicPr preferRelativeResize="0"/>
          <p:nvPr/>
        </p:nvPicPr>
        <p:blipFill rotWithShape="1">
          <a:blip r:embed="rId3">
            <a:alphaModFix/>
          </a:blip>
          <a:srcRect t="6807" b="6798"/>
          <a:stretch/>
        </p:blipFill>
        <p:spPr>
          <a:xfrm>
            <a:off x="5057500" y="879116"/>
            <a:ext cx="6140876" cy="8116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9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DB Service: getOrders</a:t>
            </a:r>
            <a:endParaRPr/>
          </a:p>
        </p:txBody>
      </p:sp>
      <p:sp>
        <p:nvSpPr>
          <p:cNvPr id="904" name="Google Shape;904;p95"/>
          <p:cNvSpPr txBox="1">
            <a:spLocks noGrp="1"/>
          </p:cNvSpPr>
          <p:nvPr>
            <p:ph type="body" idx="1"/>
          </p:nvPr>
        </p:nvSpPr>
        <p:spPr>
          <a:xfrm>
            <a:off x="2009665" y="1521423"/>
            <a:ext cx="12451800" cy="137283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The DB Service getOrders method performs HTTP client requests to the order service endpoint in the Java back end to fetch all orders placed by the user. It also will contain methods to place an order for the user.</a:t>
            </a:r>
            <a:endParaRPr/>
          </a:p>
        </p:txBody>
      </p:sp>
      <p:grpSp>
        <p:nvGrpSpPr>
          <p:cNvPr id="905" name="Google Shape;905;p95"/>
          <p:cNvGrpSpPr/>
          <p:nvPr/>
        </p:nvGrpSpPr>
        <p:grpSpPr>
          <a:xfrm>
            <a:off x="2822236" y="2975429"/>
            <a:ext cx="10611529" cy="5254171"/>
            <a:chOff x="5103801" y="2909158"/>
            <a:chExt cx="6048395" cy="1270869"/>
          </a:xfrm>
        </p:grpSpPr>
        <p:sp>
          <p:nvSpPr>
            <p:cNvPr id="906" name="Google Shape;906;p95"/>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a:t>
              </a:r>
              <a:r>
                <a:rPr lang="en-US" sz="2000" b="1" i="0" u="none" strike="noStrike" cap="none">
                  <a:solidFill>
                    <a:srgbClr val="84A575"/>
                  </a:solidFill>
                  <a:latin typeface="Courier New"/>
                  <a:ea typeface="Courier New"/>
                  <a:cs typeface="Courier New"/>
                  <a:sym typeface="Courier New"/>
                </a:rPr>
                <a:t>class</a:t>
              </a:r>
              <a:r>
                <a:rPr lang="en-US" sz="2000" b="1" i="0" u="none" strike="noStrike" cap="none">
                  <a:solidFill>
                    <a:schemeClr val="lt1"/>
                  </a:solidFill>
                  <a:latin typeface="Courier New"/>
                  <a:ea typeface="Courier New"/>
                  <a:cs typeface="Courier New"/>
                  <a:sym typeface="Courier New"/>
                </a:rPr>
                <a:t> DbService {	</a:t>
              </a:r>
              <a:r>
                <a:rPr lang="en-US" sz="2000" b="1" i="0" u="none" strike="noStrike" cap="none">
                  <a:solidFill>
                    <a:srgbClr val="84A575"/>
                  </a:solidFill>
                  <a:latin typeface="Courier New"/>
                  <a:ea typeface="Courier New"/>
                  <a:cs typeface="Courier New"/>
                  <a:sym typeface="Courier New"/>
                </a:rPr>
                <a: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httpClient: HttpClient</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getOrders()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if(!this.ordersRetreived) {     this.http.get(`${BaseUrls.BASE_HREF}/${BaseUrls.ORDER_GROUPURL}/get-user-orders/${this.user?.userId}`)</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.subscribe({</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next: ({ code, message, data }: any) =&gt;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this.orders.next(Object.assign([], data))</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this.ordersRetreived = true</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error: (error) =&gt; {</a:t>
              </a:r>
              <a:endParaRPr/>
            </a:p>
            <a:p>
              <a:pPr marL="45720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console.log(erro);} })  } }}</a:t>
              </a:r>
              <a:endParaRPr/>
            </a:p>
          </p:txBody>
        </p:sp>
        <p:sp>
          <p:nvSpPr>
            <p:cNvPr id="907" name="Google Shape;907;p95"/>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9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09" name="Google Shape;909;p95"/>
          <p:cNvPicPr preferRelativeResize="0"/>
          <p:nvPr/>
        </p:nvPicPr>
        <p:blipFill rotWithShape="1">
          <a:blip r:embed="rId3">
            <a:alphaModFix/>
          </a:blip>
          <a:srcRect t="6807" b="6798"/>
          <a:stretch/>
        </p:blipFill>
        <p:spPr>
          <a:xfrm>
            <a:off x="5057500" y="879116"/>
            <a:ext cx="6140876" cy="8116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Order Component: Methods</a:t>
            </a:r>
            <a:endParaRPr/>
          </a:p>
        </p:txBody>
      </p:sp>
      <p:sp>
        <p:nvSpPr>
          <p:cNvPr id="915" name="Google Shape;915;p96"/>
          <p:cNvSpPr/>
          <p:nvPr/>
        </p:nvSpPr>
        <p:spPr>
          <a:xfrm>
            <a:off x="2838996" y="1800225"/>
            <a:ext cx="10565995" cy="1046010"/>
          </a:xfrm>
          <a:prstGeom prst="roundRect">
            <a:avLst>
              <a:gd name="adj" fmla="val 16667"/>
            </a:avLst>
          </a:prstGeom>
          <a:solidFill>
            <a:srgbClr val="1D97D0"/>
          </a:solidFill>
          <a:ln w="25400" cap="flat" cmpd="sng">
            <a:solidFill>
              <a:srgbClr val="1D97D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1400"/>
              <a:buFont typeface="Arial"/>
              <a:buNone/>
            </a:pPr>
            <a:r>
              <a:rPr lang="en-US" sz="2200" b="0" i="0" u="none" strike="noStrike" cap="none">
                <a:solidFill>
                  <a:schemeClr val="lt1"/>
                </a:solidFill>
                <a:latin typeface="Open Sans"/>
                <a:ea typeface="Open Sans"/>
                <a:cs typeface="Open Sans"/>
                <a:sym typeface="Open Sans"/>
              </a:rPr>
              <a:t>The Order component uses the getOrders method to display all the orders placed by users.</a:t>
            </a:r>
            <a:endParaRPr/>
          </a:p>
        </p:txBody>
      </p:sp>
      <p:grpSp>
        <p:nvGrpSpPr>
          <p:cNvPr id="916" name="Google Shape;916;p96"/>
          <p:cNvGrpSpPr/>
          <p:nvPr/>
        </p:nvGrpSpPr>
        <p:grpSpPr>
          <a:xfrm>
            <a:off x="2816228" y="3020166"/>
            <a:ext cx="10611529" cy="5209434"/>
            <a:chOff x="5103801" y="2909158"/>
            <a:chExt cx="6048395" cy="1270869"/>
          </a:xfrm>
        </p:grpSpPr>
        <p:sp>
          <p:nvSpPr>
            <p:cNvPr id="917" name="Google Shape;917;p96"/>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export class OrdersComponent implements OnInit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orders: Orders[] =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constructor(</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db: </a:t>
              </a:r>
              <a:r>
                <a:rPr lang="en-US" sz="2000" b="1" i="0" u="none" strike="noStrike" cap="none">
                  <a:solidFill>
                    <a:srgbClr val="84A575"/>
                  </a:solidFill>
                  <a:latin typeface="Courier New"/>
                  <a:ea typeface="Courier New"/>
                  <a:cs typeface="Courier New"/>
                  <a:sym typeface="Courier New"/>
                </a:rPr>
                <a:t>DbService</a:t>
              </a: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httpClient: HttpClient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ngOnInit(): </a:t>
              </a:r>
              <a:r>
                <a:rPr lang="en-US" sz="2000" b="1" i="0" u="none" strike="noStrike" cap="none">
                  <a:solidFill>
                    <a:srgbClr val="84A575"/>
                  </a:solidFill>
                  <a:latin typeface="Courier New"/>
                  <a:ea typeface="Courier New"/>
                  <a:cs typeface="Courier New"/>
                  <a:sym typeface="Courier New"/>
                </a:rPr>
                <a:t>void</a:t>
              </a: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this.db.getOrders();</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this.db.orders.subscribe((list) =&gt;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if(list.length !== 0) this.orders = </a:t>
              </a:r>
              <a:r>
                <a:rPr lang="en-US" sz="2000" b="1" i="0" u="none" strike="noStrike" cap="none">
                  <a:solidFill>
                    <a:srgbClr val="84A575"/>
                  </a:solidFill>
                  <a:latin typeface="Courier New"/>
                  <a:ea typeface="Courier New"/>
                  <a:cs typeface="Courier New"/>
                  <a:sym typeface="Courier New"/>
                </a:rPr>
                <a:t>list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918" name="Google Shape;918;p96"/>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9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20" name="Google Shape;920;p96"/>
          <p:cNvPicPr preferRelativeResize="0"/>
          <p:nvPr/>
        </p:nvPicPr>
        <p:blipFill rotWithShape="1">
          <a:blip r:embed="rId3">
            <a:alphaModFix/>
          </a:blip>
          <a:srcRect t="6807" b="6798"/>
          <a:stretch/>
        </p:blipFill>
        <p:spPr>
          <a:xfrm>
            <a:off x="4563254" y="879116"/>
            <a:ext cx="7129368" cy="8116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9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Order Component: UI</a:t>
            </a:r>
            <a:endParaRPr/>
          </a:p>
        </p:txBody>
      </p:sp>
      <p:sp>
        <p:nvSpPr>
          <p:cNvPr id="926" name="Google Shape;926;p97"/>
          <p:cNvSpPr txBox="1">
            <a:spLocks noGrp="1"/>
          </p:cNvSpPr>
          <p:nvPr>
            <p:ph type="body" idx="1"/>
          </p:nvPr>
        </p:nvSpPr>
        <p:spPr>
          <a:xfrm>
            <a:off x="1902100" y="1609522"/>
            <a:ext cx="12451800" cy="606132"/>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The component displays the list of orders placed by the user.</a:t>
            </a:r>
            <a:endParaRPr/>
          </a:p>
        </p:txBody>
      </p:sp>
      <p:pic>
        <p:nvPicPr>
          <p:cNvPr id="927" name="Google Shape;927;p97"/>
          <p:cNvPicPr preferRelativeResize="0"/>
          <p:nvPr/>
        </p:nvPicPr>
        <p:blipFill rotWithShape="1">
          <a:blip r:embed="rId3">
            <a:alphaModFix/>
          </a:blip>
          <a:srcRect/>
          <a:stretch/>
        </p:blipFill>
        <p:spPr>
          <a:xfrm>
            <a:off x="1902091" y="2588654"/>
            <a:ext cx="12451818" cy="5594269"/>
          </a:xfrm>
          <a:prstGeom prst="rect">
            <a:avLst/>
          </a:prstGeom>
          <a:noFill/>
          <a:ln w="12700" cap="flat" cmpd="sng">
            <a:solidFill>
              <a:srgbClr val="3F3F3F"/>
            </a:solidFill>
            <a:prstDash val="solid"/>
            <a:round/>
            <a:headEnd type="none" w="sm" len="sm"/>
            <a:tailEnd type="none" w="sm" len="sm"/>
          </a:ln>
        </p:spPr>
      </p:pic>
      <p:sp>
        <p:nvSpPr>
          <p:cNvPr id="928" name="Google Shape;928;p97"/>
          <p:cNvSpPr/>
          <p:nvPr/>
        </p:nvSpPr>
        <p:spPr>
          <a:xfrm>
            <a:off x="2004061" y="3131847"/>
            <a:ext cx="12234454" cy="4531695"/>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29" name="Google Shape;929;p97"/>
          <p:cNvPicPr preferRelativeResize="0"/>
          <p:nvPr/>
        </p:nvPicPr>
        <p:blipFill rotWithShape="1">
          <a:blip r:embed="rId4">
            <a:alphaModFix/>
          </a:blip>
          <a:srcRect t="6807" b="6798"/>
          <a:stretch/>
        </p:blipFill>
        <p:spPr>
          <a:xfrm>
            <a:off x="5403081" y="879116"/>
            <a:ext cx="5449715" cy="8116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Font typeface="Arial"/>
              <a:buNone/>
            </a:pPr>
            <a:r>
              <a:rPr lang="en-US"/>
              <a:t>Order Component: UI</a:t>
            </a:r>
            <a:endParaRPr/>
          </a:p>
        </p:txBody>
      </p:sp>
      <p:sp>
        <p:nvSpPr>
          <p:cNvPr id="935" name="Google Shape;935;p98"/>
          <p:cNvSpPr/>
          <p:nvPr/>
        </p:nvSpPr>
        <p:spPr>
          <a:xfrm>
            <a:off x="4265149" y="1370192"/>
            <a:ext cx="7725702" cy="1046010"/>
          </a:xfrm>
          <a:prstGeom prst="roundRect">
            <a:avLst>
              <a:gd name="adj" fmla="val 16667"/>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Snippet for HTML template of the component:</a:t>
            </a:r>
            <a:endParaRPr/>
          </a:p>
        </p:txBody>
      </p:sp>
      <p:grpSp>
        <p:nvGrpSpPr>
          <p:cNvPr id="936" name="Google Shape;936;p98"/>
          <p:cNvGrpSpPr/>
          <p:nvPr/>
        </p:nvGrpSpPr>
        <p:grpSpPr>
          <a:xfrm>
            <a:off x="2229040" y="2528557"/>
            <a:ext cx="12156507" cy="5881196"/>
            <a:chOff x="5103801" y="2909158"/>
            <a:chExt cx="6048395" cy="1270869"/>
          </a:xfrm>
        </p:grpSpPr>
        <p:sp>
          <p:nvSpPr>
            <p:cNvPr id="937" name="Google Shape;937;p98"/>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&lt;div class="</a:t>
              </a:r>
              <a:r>
                <a:rPr lang="en-US" sz="2000" b="1" i="0" u="none" strike="noStrike" cap="none">
                  <a:solidFill>
                    <a:srgbClr val="84A575"/>
                  </a:solidFill>
                  <a:latin typeface="Courier New"/>
                  <a:ea typeface="Courier New"/>
                  <a:cs typeface="Courier New"/>
                  <a:sym typeface="Courier New"/>
                </a:rPr>
                <a:t>d-flex</a:t>
              </a:r>
              <a:r>
                <a:rPr lang="en-US" sz="2000" b="1" i="0" u="none" strike="noStrike" cap="none">
                  <a:solidFill>
                    <a:schemeClr val="lt1"/>
                  </a:solidFill>
                  <a:latin typeface="Courier New"/>
                  <a:ea typeface="Courier New"/>
                  <a:cs typeface="Courier New"/>
                  <a:sym typeface="Courier New"/>
                </a:rPr>
                <a:t>"&gt;             </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&lt;p class="</a:t>
              </a:r>
              <a:r>
                <a:rPr lang="en-US" sz="2000" b="1" i="0" u="none" strike="noStrike" cap="none">
                  <a:solidFill>
                    <a:srgbClr val="84A575"/>
                  </a:solidFill>
                  <a:latin typeface="Courier New"/>
                  <a:ea typeface="Courier New"/>
                  <a:cs typeface="Courier New"/>
                  <a:sym typeface="Courier New"/>
                </a:rPr>
                <a:t>card-text d-flex flex-column mr-4</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&lt;span class="</a:t>
              </a:r>
              <a:r>
                <a:rPr lang="en-US" sz="2000" b="1" i="0" u="none" strike="noStrike" cap="none">
                  <a:solidFill>
                    <a:srgbClr val="84A575"/>
                  </a:solidFill>
                  <a:latin typeface="Courier New"/>
                  <a:ea typeface="Courier New"/>
                  <a:cs typeface="Courier New"/>
                  <a:sym typeface="Courier New"/>
                </a:rPr>
                <a:t>text-sm</a:t>
              </a:r>
              <a:r>
                <a:rPr lang="en-US" sz="2000" b="1" i="0" u="none" strike="noStrike" cap="none">
                  <a:solidFill>
                    <a:schemeClr val="lt1"/>
                  </a:solidFill>
                  <a:latin typeface="Courier New"/>
                  <a:ea typeface="Courier New"/>
                  <a:cs typeface="Courier New"/>
                  <a:sym typeface="Courier New"/>
                </a:rPr>
                <a:t>"&gt;</a:t>
              </a:r>
              <a:r>
                <a:rPr lang="en-US" sz="2000" b="1" i="0" u="none" strike="noStrike" cap="none">
                  <a:solidFill>
                    <a:srgbClr val="84A575"/>
                  </a:solidFill>
                  <a:latin typeface="Courier New"/>
                  <a:ea typeface="Courier New"/>
                  <a:cs typeface="Courier New"/>
                  <a:sym typeface="Courier New"/>
                </a:rPr>
                <a:t>Order</a:t>
              </a:r>
              <a:r>
                <a:rPr lang="en-US" sz="2000" b="1" i="0" u="none" strike="noStrike" cap="none">
                  <a:solidFill>
                    <a:schemeClr val="lt1"/>
                  </a:solidFill>
                  <a:latin typeface="Courier New"/>
                  <a:ea typeface="Courier New"/>
                  <a:cs typeface="Courier New"/>
                  <a:sym typeface="Courier New"/>
                </a:rPr>
                <a:t> </a:t>
              </a:r>
              <a:r>
                <a:rPr lang="en-US" sz="2000" b="1" i="0" u="none" strike="noStrike" cap="none">
                  <a:solidFill>
                    <a:srgbClr val="84A575"/>
                  </a:solidFill>
                  <a:latin typeface="Courier New"/>
                  <a:ea typeface="Courier New"/>
                  <a:cs typeface="Courier New"/>
                  <a:sym typeface="Courier New"/>
                </a:rPr>
                <a:t>Placed</a:t>
              </a:r>
              <a:r>
                <a:rPr lang="en-US" sz="2000" b="1" i="0" u="none" strike="noStrike" cap="none">
                  <a:solidFill>
                    <a:schemeClr val="lt1"/>
                  </a:solidFill>
                  <a:latin typeface="Courier New"/>
                  <a:ea typeface="Courier New"/>
                  <a:cs typeface="Courier New"/>
                  <a:sym typeface="Courier New"/>
                </a:rPr>
                <a:t>&lt;/span&gt;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&lt;span class="font-weight-bold"&gt;{{ order['orderDate'] | date: 'dd-MM-yyyy hh:mm:ss a' }}&lt;/span&gt;&lt;/p&gt;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&lt;p class="</a:t>
              </a:r>
              <a:r>
                <a:rPr lang="en-US" sz="2000" b="1" i="0" u="none" strike="noStrike" cap="none">
                  <a:solidFill>
                    <a:srgbClr val="84A575"/>
                  </a:solidFill>
                  <a:latin typeface="Courier New"/>
                  <a:ea typeface="Courier New"/>
                  <a:cs typeface="Courier New"/>
                  <a:sym typeface="Courier New"/>
                </a:rPr>
                <a:t>card-text d-flex flex-column mr-4</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&lt;span class="</a:t>
              </a:r>
              <a:r>
                <a:rPr lang="en-US" sz="2000" b="1" i="0" u="none" strike="noStrike" cap="none">
                  <a:solidFill>
                    <a:srgbClr val="84A575"/>
                  </a:solidFill>
                  <a:latin typeface="Courier New"/>
                  <a:ea typeface="Courier New"/>
                  <a:cs typeface="Courier New"/>
                  <a:sym typeface="Courier New"/>
                </a:rPr>
                <a:t>text-sm</a:t>
              </a:r>
              <a:r>
                <a:rPr lang="en-US" sz="2000" b="1" i="0" u="none" strike="noStrike" cap="none">
                  <a:solidFill>
                    <a:schemeClr val="lt1"/>
                  </a:solidFill>
                  <a:latin typeface="Courier New"/>
                  <a:ea typeface="Courier New"/>
                  <a:cs typeface="Courier New"/>
                  <a:sym typeface="Courier New"/>
                </a:rPr>
                <a:t>"&gt;</a:t>
              </a:r>
              <a:r>
                <a:rPr lang="en-US" sz="2000" b="1" i="0" u="none" strike="noStrike" cap="none">
                  <a:solidFill>
                    <a:srgbClr val="84A575"/>
                  </a:solidFill>
                  <a:latin typeface="Courier New"/>
                  <a:ea typeface="Courier New"/>
                  <a:cs typeface="Courier New"/>
                  <a:sym typeface="Courier New"/>
                </a:rPr>
                <a:t>Total</a:t>
              </a:r>
              <a:r>
                <a:rPr lang="en-US" sz="2000" b="1" i="0" u="none" strike="noStrike" cap="none">
                  <a:solidFill>
                    <a:schemeClr val="lt1"/>
                  </a:solidFill>
                  <a:latin typeface="Courier New"/>
                  <a:ea typeface="Courier New"/>
                  <a:cs typeface="Courier New"/>
                  <a:sym typeface="Courier New"/>
                </a:rPr>
                <a:t>&lt;/span&gt;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&lt;span class="font-weight-bold"&gt;{{ order['totalAmount’] | currency:'INR':'symbol' }}&lt;/span&gt;&lt;/p&gt;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&lt;p class="</a:t>
              </a:r>
              <a:r>
                <a:rPr lang="en-US" sz="2000" b="1" i="0" u="none" strike="noStrike" cap="none">
                  <a:solidFill>
                    <a:srgbClr val="84A575"/>
                  </a:solidFill>
                  <a:latin typeface="Courier New"/>
                  <a:ea typeface="Courier New"/>
                  <a:cs typeface="Courier New"/>
                  <a:sym typeface="Courier New"/>
                </a:rPr>
                <a:t>card-text d-flex flex-column flex-grow-1</a:t>
              </a:r>
              <a:r>
                <a:rPr lang="en-US" sz="2000" b="1" i="0" u="none" strike="noStrike" cap="none">
                  <a:solidFill>
                    <a:schemeClr val="lt1"/>
                  </a:solidFill>
                  <a:latin typeface="Courier New"/>
                  <a:ea typeface="Courier New"/>
                  <a:cs typeface="Courier New"/>
                  <a:sym typeface="Courier New"/>
                </a:rPr>
                <a:t>"&gt;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&lt;span class="</a:t>
              </a:r>
              <a:r>
                <a:rPr lang="en-US" sz="2000" b="1" i="0" u="none" strike="noStrike" cap="none">
                  <a:solidFill>
                    <a:srgbClr val="84A575"/>
                  </a:solidFill>
                  <a:latin typeface="Courier New"/>
                  <a:ea typeface="Courier New"/>
                  <a:cs typeface="Courier New"/>
                  <a:sym typeface="Courier New"/>
                </a:rPr>
                <a:t>text-sm</a:t>
              </a:r>
              <a:r>
                <a:rPr lang="en-US" sz="2000" b="1" i="0" u="none" strike="noStrike" cap="none">
                  <a:solidFill>
                    <a:schemeClr val="lt1"/>
                  </a:solidFill>
                  <a:latin typeface="Courier New"/>
                  <a:ea typeface="Courier New"/>
                  <a:cs typeface="Courier New"/>
                  <a:sym typeface="Courier New"/>
                </a:rPr>
                <a:t>"&gt;</a:t>
              </a:r>
              <a:r>
                <a:rPr lang="en-US" sz="2000" b="1" i="0" u="none" strike="noStrike" cap="none">
                  <a:solidFill>
                    <a:srgbClr val="84A575"/>
                  </a:solidFill>
                  <a:latin typeface="Courier New"/>
                  <a:ea typeface="Courier New"/>
                  <a:cs typeface="Courier New"/>
                  <a:sym typeface="Courier New"/>
                </a:rPr>
                <a:t>Ship To</a:t>
              </a:r>
              <a:r>
                <a:rPr lang="en-US" sz="2000" b="1" i="0" u="none" strike="noStrike" cap="none">
                  <a:solidFill>
                    <a:schemeClr val="lt1"/>
                  </a:solidFill>
                  <a:latin typeface="Courier New"/>
                  <a:ea typeface="Courier New"/>
                  <a:cs typeface="Courier New"/>
                  <a:sym typeface="Courier New"/>
                </a:rPr>
                <a:t>&lt;/span&gt;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&lt;span class="font-weight-bold"&gt;{{ order['name'] }}&lt;/span&gt;&lt;/p&gt;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&lt;p class="card-text d-flex flex-column mr-4"&gt;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&lt;span class="text-sm"&gt;Order ID: &lt;strong&gt;#{{ order['orderId'] }}&lt;/strong&gt;&lt;/span&gt;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&lt;a type="</a:t>
              </a:r>
              <a:r>
                <a:rPr lang="en-US" sz="2000" b="1" i="0" u="none" strike="noStrike" cap="none">
                  <a:solidFill>
                    <a:srgbClr val="84A575"/>
                  </a:solidFill>
                  <a:latin typeface="Courier New"/>
                  <a:ea typeface="Courier New"/>
                  <a:cs typeface="Courier New"/>
                  <a:sym typeface="Courier New"/>
                </a:rPr>
                <a:t>button</a:t>
              </a:r>
              <a:r>
                <a:rPr lang="en-US" sz="2000" b="1" i="0" u="none" strike="noStrike" cap="none">
                  <a:solidFill>
                    <a:schemeClr val="lt1"/>
                  </a:solidFill>
                  <a:latin typeface="Courier New"/>
                  <a:ea typeface="Courier New"/>
                  <a:cs typeface="Courier New"/>
                  <a:sym typeface="Courier New"/>
                </a:rPr>
                <a:t>" class="btn btn-link p-0 text-left"&gt;View Order Details&lt;/a&gt;</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 &lt;span class="</a:t>
              </a:r>
              <a:r>
                <a:rPr lang="en-US" sz="2000" b="1" i="0" u="none" strike="noStrike" cap="none">
                  <a:solidFill>
                    <a:srgbClr val="84A575"/>
                  </a:solidFill>
                  <a:latin typeface="Courier New"/>
                  <a:ea typeface="Courier New"/>
                  <a:cs typeface="Courier New"/>
                  <a:sym typeface="Courier New"/>
                </a:rPr>
                <a:t>font-weight-bold</a:t>
              </a:r>
              <a:r>
                <a:rPr lang="en-US" sz="2000" b="1" i="0" u="none" strike="noStrike" cap="none">
                  <a:solidFill>
                    <a:schemeClr val="lt1"/>
                  </a:solidFill>
                  <a:latin typeface="Courier New"/>
                  <a:ea typeface="Courier New"/>
                  <a:cs typeface="Courier New"/>
                  <a:sym typeface="Courier New"/>
                </a:rPr>
                <a:t>"&gt;{{ order['totalAmount'] | currency:'INR':'symbol' }}&lt;/span&gt; --&gt;&lt;/p&gt;&lt;/div&gt;</a:t>
              </a:r>
              <a:endParaRPr sz="2000" b="1" i="0" u="none" strike="noStrike" cap="none">
                <a:solidFill>
                  <a:schemeClr val="lt1"/>
                </a:solidFill>
                <a:highlight>
                  <a:srgbClr val="0D1117"/>
                </a:highlight>
                <a:latin typeface="Courier New"/>
                <a:ea typeface="Courier New"/>
                <a:cs typeface="Courier New"/>
                <a:sym typeface="Courier New"/>
              </a:endParaRPr>
            </a:p>
          </p:txBody>
        </p:sp>
        <p:sp>
          <p:nvSpPr>
            <p:cNvPr id="938" name="Google Shape;938;p98"/>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9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40" name="Google Shape;940;p98"/>
          <p:cNvPicPr preferRelativeResize="0"/>
          <p:nvPr/>
        </p:nvPicPr>
        <p:blipFill rotWithShape="1">
          <a:blip r:embed="rId3">
            <a:alphaModFix/>
          </a:blip>
          <a:srcRect t="6807" b="6798"/>
          <a:stretch/>
        </p:blipFill>
        <p:spPr>
          <a:xfrm>
            <a:off x="5403081" y="879116"/>
            <a:ext cx="5449715" cy="8116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9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Run the Project as Spring Boot App</a:t>
            </a:r>
            <a:endParaRPr/>
          </a:p>
        </p:txBody>
      </p:sp>
      <p:sp>
        <p:nvSpPr>
          <p:cNvPr id="947" name="Google Shape;947;p99"/>
          <p:cNvSpPr txBox="1">
            <a:spLocks noGrp="1"/>
          </p:cNvSpPr>
          <p:nvPr>
            <p:ph type="body" idx="1"/>
          </p:nvPr>
        </p:nvSpPr>
        <p:spPr>
          <a:xfrm>
            <a:off x="2431915" y="1808291"/>
            <a:ext cx="11498094" cy="912107"/>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None/>
            </a:pPr>
            <a:r>
              <a:rPr lang="en-US"/>
              <a:t>To make the Angular app interact with the Java back-end services, the project needs to be running.</a:t>
            </a:r>
            <a:endParaRPr/>
          </a:p>
        </p:txBody>
      </p:sp>
      <p:sp>
        <p:nvSpPr>
          <p:cNvPr id="948" name="Google Shape;948;p99"/>
          <p:cNvSpPr/>
          <p:nvPr/>
        </p:nvSpPr>
        <p:spPr>
          <a:xfrm>
            <a:off x="3633428" y="3780319"/>
            <a:ext cx="8989143" cy="2775028"/>
          </a:xfrm>
          <a:prstGeom prst="roundRect">
            <a:avLst>
              <a:gd name="adj" fmla="val 16667"/>
            </a:avLst>
          </a:prstGeom>
          <a:noFill/>
          <a:ln w="25400"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Right-click on the project and run it as the Spring Boot app</a:t>
            </a:r>
            <a:endParaRPr/>
          </a:p>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or</a:t>
            </a:r>
            <a:endParaRPr/>
          </a:p>
          <a:p>
            <a:pPr marL="0" marR="0" lvl="0" indent="0" algn="ctr" rtl="0">
              <a:lnSpc>
                <a:spcPct val="100000"/>
              </a:lnSpc>
              <a:spcBef>
                <a:spcPts val="0"/>
              </a:spcBef>
              <a:spcAft>
                <a:spcPts val="0"/>
              </a:spcAft>
              <a:buClr>
                <a:srgbClr val="000000"/>
              </a:buClr>
              <a:buSzPts val="1400"/>
              <a:buFont typeface="Arial"/>
              <a:buNone/>
            </a:pPr>
            <a:endParaRPr sz="22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r>
              <a:rPr lang="en-US" sz="2200" b="0" i="0" u="none" strike="noStrike" cap="none">
                <a:solidFill>
                  <a:srgbClr val="3F3F3F"/>
                </a:solidFill>
                <a:latin typeface="Open Sans"/>
                <a:ea typeface="Open Sans"/>
                <a:cs typeface="Open Sans"/>
                <a:sym typeface="Open Sans"/>
              </a:rPr>
              <a:t>Click the run icon and select run as the Spring Boot app</a:t>
            </a:r>
            <a:endParaRPr/>
          </a:p>
        </p:txBody>
      </p:sp>
      <p:pic>
        <p:nvPicPr>
          <p:cNvPr id="949" name="Google Shape;949;p99"/>
          <p:cNvPicPr preferRelativeResize="0"/>
          <p:nvPr/>
        </p:nvPicPr>
        <p:blipFill rotWithShape="1">
          <a:blip r:embed="rId3">
            <a:alphaModFix/>
          </a:blip>
          <a:srcRect t="6807" b="6798"/>
          <a:stretch/>
        </p:blipFill>
        <p:spPr>
          <a:xfrm>
            <a:off x="3864050" y="879116"/>
            <a:ext cx="8527777" cy="8116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0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Run the Project as Spring Boot App</a:t>
            </a:r>
            <a:endParaRPr/>
          </a:p>
        </p:txBody>
      </p:sp>
      <p:pic>
        <p:nvPicPr>
          <p:cNvPr id="956" name="Google Shape;956;p100"/>
          <p:cNvPicPr preferRelativeResize="0"/>
          <p:nvPr/>
        </p:nvPicPr>
        <p:blipFill rotWithShape="1">
          <a:blip r:embed="rId3">
            <a:alphaModFix/>
          </a:blip>
          <a:srcRect t="2971"/>
          <a:stretch/>
        </p:blipFill>
        <p:spPr>
          <a:xfrm>
            <a:off x="3505200" y="2214800"/>
            <a:ext cx="10580424" cy="5824352"/>
          </a:xfrm>
          <a:prstGeom prst="rect">
            <a:avLst/>
          </a:prstGeom>
          <a:noFill/>
          <a:ln>
            <a:noFill/>
          </a:ln>
        </p:spPr>
      </p:pic>
      <p:sp>
        <p:nvSpPr>
          <p:cNvPr id="957" name="Google Shape;957;p100"/>
          <p:cNvSpPr/>
          <p:nvPr/>
        </p:nvSpPr>
        <p:spPr>
          <a:xfrm>
            <a:off x="3505200" y="2171700"/>
            <a:ext cx="6019800" cy="5824333"/>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58" name="Google Shape;958;p100"/>
          <p:cNvPicPr preferRelativeResize="0"/>
          <p:nvPr/>
        </p:nvPicPr>
        <p:blipFill rotWithShape="1">
          <a:blip r:embed="rId4">
            <a:alphaModFix/>
          </a:blip>
          <a:srcRect t="6807" b="6798"/>
          <a:stretch/>
        </p:blipFill>
        <p:spPr>
          <a:xfrm>
            <a:off x="3864050" y="879116"/>
            <a:ext cx="8527777" cy="81168"/>
          </a:xfrm>
          <a:prstGeom prst="rect">
            <a:avLst/>
          </a:prstGeom>
          <a:noFill/>
          <a:ln>
            <a:noFill/>
          </a:ln>
        </p:spPr>
      </p:pic>
      <p:sp>
        <p:nvSpPr>
          <p:cNvPr id="959" name="Google Shape;959;p100"/>
          <p:cNvSpPr txBox="1"/>
          <p:nvPr/>
        </p:nvSpPr>
        <p:spPr>
          <a:xfrm>
            <a:off x="4248150" y="1452768"/>
            <a:ext cx="786765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Start the project as a Spring Boot application.</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8"/>
          <p:cNvSpPr txBox="1">
            <a:spLocks noGrp="1"/>
          </p:cNvSpPr>
          <p:nvPr>
            <p:ph type="body" idx="1"/>
          </p:nvPr>
        </p:nvSpPr>
        <p:spPr>
          <a:xfrm>
            <a:off x="1632860" y="1701038"/>
            <a:ext cx="9405300"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Clr>
                <a:schemeClr val="dk1"/>
              </a:buClr>
              <a:buSzPts val="2800"/>
              <a:buFont typeface="Arial"/>
              <a:buNone/>
            </a:pPr>
            <a:r>
              <a:rPr lang="en-US" b="1"/>
              <a:t>Create Angular Apps</a:t>
            </a:r>
            <a:endParaRPr b="1"/>
          </a:p>
          <a:p>
            <a:pPr marL="457200" lvl="0" indent="-342900" algn="l" rtl="0">
              <a:lnSpc>
                <a:spcPct val="90000"/>
              </a:lnSpc>
              <a:spcBef>
                <a:spcPts val="1000"/>
              </a:spcBef>
              <a:spcAft>
                <a:spcPts val="0"/>
              </a:spcAft>
              <a:buSzPts val="1800"/>
              <a:buChar char="•"/>
            </a:pPr>
            <a:r>
              <a:rPr lang="en-US"/>
              <a:t>Developed the front end using Angular</a:t>
            </a:r>
            <a:endParaRPr/>
          </a:p>
          <a:p>
            <a:pPr marL="457200" lvl="0" indent="-342900" algn="l" rtl="0">
              <a:lnSpc>
                <a:spcPct val="90000"/>
              </a:lnSpc>
              <a:spcBef>
                <a:spcPts val="1000"/>
              </a:spcBef>
              <a:spcAft>
                <a:spcPts val="0"/>
              </a:spcAft>
              <a:buSzPts val="1800"/>
              <a:buChar char="•"/>
            </a:pPr>
            <a:r>
              <a:rPr lang="en-US"/>
              <a:t>Created admin and end-user projects</a:t>
            </a:r>
            <a:endParaRPr/>
          </a:p>
          <a:p>
            <a:pPr marL="0" lvl="0" indent="0" algn="l" rtl="0">
              <a:lnSpc>
                <a:spcPct val="90000"/>
              </a:lnSpc>
              <a:spcBef>
                <a:spcPts val="1000"/>
              </a:spcBef>
              <a:spcAft>
                <a:spcPts val="0"/>
              </a:spcAft>
              <a:buSzPts val="2800"/>
              <a:buNone/>
            </a:pPr>
            <a:endParaRPr/>
          </a:p>
          <a:p>
            <a:pPr marL="0" lvl="0" indent="0" algn="l" rtl="0">
              <a:lnSpc>
                <a:spcPct val="115000"/>
              </a:lnSpc>
              <a:spcBef>
                <a:spcPts val="0"/>
              </a:spcBef>
              <a:spcAft>
                <a:spcPts val="0"/>
              </a:spcAft>
              <a:buClr>
                <a:schemeClr val="dk1"/>
              </a:buClr>
              <a:buSzPts val="2800"/>
              <a:buFont typeface="Arial"/>
              <a:buNone/>
            </a:pPr>
            <a:r>
              <a:rPr lang="en-US" b="1"/>
              <a:t>Created Spring Boot Java Back End</a:t>
            </a:r>
            <a:endParaRPr b="1"/>
          </a:p>
          <a:p>
            <a:pPr marL="457200" lvl="0" indent="-342900" algn="l" rtl="0">
              <a:lnSpc>
                <a:spcPct val="90000"/>
              </a:lnSpc>
              <a:spcBef>
                <a:spcPts val="1000"/>
              </a:spcBef>
              <a:spcAft>
                <a:spcPts val="0"/>
              </a:spcAft>
              <a:buSzPts val="1800"/>
              <a:buChar char="•"/>
            </a:pPr>
            <a:r>
              <a:rPr lang="en-US"/>
              <a:t>Created and set up a spring boot project </a:t>
            </a:r>
            <a:endParaRPr/>
          </a:p>
          <a:p>
            <a:pPr marL="457200" lvl="0" indent="-342900" algn="l" rtl="0">
              <a:lnSpc>
                <a:spcPct val="90000"/>
              </a:lnSpc>
              <a:spcBef>
                <a:spcPts val="1000"/>
              </a:spcBef>
              <a:spcAft>
                <a:spcPts val="0"/>
              </a:spcAft>
              <a:buSzPts val="1800"/>
              <a:buChar char="•"/>
            </a:pPr>
            <a:r>
              <a:rPr lang="en-US"/>
              <a:t>Configured dependencies for web and DB</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b="1"/>
              <a:t>Configured Server and DB Details</a:t>
            </a:r>
            <a:endParaRPr b="1"/>
          </a:p>
          <a:p>
            <a:pPr marL="457200" lvl="0" indent="-342900" algn="l" rtl="0">
              <a:lnSpc>
                <a:spcPct val="90000"/>
              </a:lnSpc>
              <a:spcBef>
                <a:spcPts val="1000"/>
              </a:spcBef>
              <a:spcAft>
                <a:spcPts val="0"/>
              </a:spcAft>
              <a:buSzPts val="1800"/>
              <a:buChar char="•"/>
            </a:pPr>
            <a:r>
              <a:rPr lang="en-US"/>
              <a:t>Configured Apache Tomcat server </a:t>
            </a:r>
            <a:endParaRPr/>
          </a:p>
          <a:p>
            <a:pPr marL="457200" lvl="0" indent="-342900" algn="l" rtl="0">
              <a:lnSpc>
                <a:spcPct val="90000"/>
              </a:lnSpc>
              <a:spcBef>
                <a:spcPts val="1000"/>
              </a:spcBef>
              <a:spcAft>
                <a:spcPts val="0"/>
              </a:spcAft>
              <a:buSzPts val="1800"/>
              <a:buChar char="•"/>
            </a:pPr>
            <a:r>
              <a:rPr lang="en-US"/>
              <a:t>Configured database properties in the Java back-end project</a:t>
            </a:r>
            <a:endParaRPr/>
          </a:p>
          <a:p>
            <a:pPr marL="0" lvl="0" indent="0" algn="l" rtl="0">
              <a:lnSpc>
                <a:spcPct val="90000"/>
              </a:lnSpc>
              <a:spcBef>
                <a:spcPts val="1000"/>
              </a:spcBef>
              <a:spcAft>
                <a:spcPts val="0"/>
              </a:spcAft>
              <a:buSzPts val="2800"/>
              <a:buNone/>
            </a:pPr>
            <a:endParaRPr/>
          </a:p>
          <a:p>
            <a:pPr marL="0" lvl="0" indent="0" algn="l" rtl="0">
              <a:lnSpc>
                <a:spcPct val="115000"/>
              </a:lnSpc>
              <a:spcBef>
                <a:spcPts val="0"/>
              </a:spcBef>
              <a:spcAft>
                <a:spcPts val="0"/>
              </a:spcAft>
              <a:buClr>
                <a:schemeClr val="dk1"/>
              </a:buClr>
              <a:buSzPts val="1100"/>
              <a:buFont typeface="Arial"/>
              <a:buNone/>
            </a:pPr>
            <a:r>
              <a:rPr lang="en-US" b="1"/>
              <a:t>Create Microservices</a:t>
            </a:r>
            <a:endParaRPr b="1"/>
          </a:p>
          <a:p>
            <a:pPr marL="457200" lvl="0" indent="-342900" algn="l" rtl="0">
              <a:lnSpc>
                <a:spcPct val="90000"/>
              </a:lnSpc>
              <a:spcBef>
                <a:spcPts val="1000"/>
              </a:spcBef>
              <a:spcAft>
                <a:spcPts val="0"/>
              </a:spcAft>
              <a:buSzPts val="1800"/>
              <a:buChar char="•"/>
            </a:pPr>
            <a:r>
              <a:rPr lang="en-US"/>
              <a:t>Created microservices in the Java back-end project</a:t>
            </a:r>
            <a:endParaRPr/>
          </a:p>
          <a:p>
            <a:pPr marL="457200" lvl="0" indent="-342900" algn="l" rtl="0">
              <a:lnSpc>
                <a:spcPct val="90000"/>
              </a:lnSpc>
              <a:spcBef>
                <a:spcPts val="1000"/>
              </a:spcBef>
              <a:spcAft>
                <a:spcPts val="0"/>
              </a:spcAft>
              <a:buSzPts val="1800"/>
              <a:buChar char="•"/>
            </a:pPr>
            <a:r>
              <a:rPr lang="en-US"/>
              <a:t>Connected with MySQL database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0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Project Run Output Logs</a:t>
            </a:r>
            <a:endParaRPr/>
          </a:p>
        </p:txBody>
      </p:sp>
      <p:grpSp>
        <p:nvGrpSpPr>
          <p:cNvPr id="966" name="Google Shape;966;p101"/>
          <p:cNvGrpSpPr/>
          <p:nvPr/>
        </p:nvGrpSpPr>
        <p:grpSpPr>
          <a:xfrm>
            <a:off x="3420421" y="2186001"/>
            <a:ext cx="9885382" cy="5466823"/>
            <a:chOff x="2857840" y="2203604"/>
            <a:chExt cx="9885382" cy="5466823"/>
          </a:xfrm>
        </p:grpSpPr>
        <p:grpSp>
          <p:nvGrpSpPr>
            <p:cNvPr id="967" name="Google Shape;967;p101"/>
            <p:cNvGrpSpPr/>
            <p:nvPr/>
          </p:nvGrpSpPr>
          <p:grpSpPr>
            <a:xfrm>
              <a:off x="2857840" y="2203604"/>
              <a:ext cx="9885382" cy="1529281"/>
              <a:chOff x="2992800" y="2176707"/>
              <a:chExt cx="9885382" cy="1529281"/>
            </a:xfrm>
          </p:grpSpPr>
          <p:sp>
            <p:nvSpPr>
              <p:cNvPr id="968" name="Google Shape;968;p101"/>
              <p:cNvSpPr/>
              <p:nvPr/>
            </p:nvSpPr>
            <p:spPr>
              <a:xfrm>
                <a:off x="3352800" y="2540160"/>
                <a:ext cx="9525382" cy="1165828"/>
              </a:xfrm>
              <a:prstGeom prst="roundRect">
                <a:avLst>
                  <a:gd name="adj" fmla="val 16667"/>
                </a:avLst>
              </a:prstGeom>
              <a:noFill/>
              <a:ln w="952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Check in the console if the application is running successfully on Tomcat port 8080</a:t>
                </a:r>
                <a:endParaRPr/>
              </a:p>
            </p:txBody>
          </p:sp>
          <p:sp>
            <p:nvSpPr>
              <p:cNvPr id="969" name="Google Shape;969;p101"/>
              <p:cNvSpPr/>
              <p:nvPr/>
            </p:nvSpPr>
            <p:spPr>
              <a:xfrm>
                <a:off x="2992800" y="2176707"/>
                <a:ext cx="720000" cy="720000"/>
              </a:xfrm>
              <a:prstGeom prst="flowChartConnector">
                <a:avLst/>
              </a:prstGeom>
              <a:solidFill>
                <a:srgbClr val="0075C4"/>
              </a:solidFill>
              <a:ln w="1905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1</a:t>
                </a:r>
                <a:endParaRPr sz="2200" b="1" i="0" u="none" strike="noStrike" cap="none">
                  <a:solidFill>
                    <a:schemeClr val="lt1"/>
                  </a:solidFill>
                  <a:latin typeface="Open Sans"/>
                  <a:ea typeface="Open Sans"/>
                  <a:cs typeface="Open Sans"/>
                  <a:sym typeface="Open Sans"/>
                </a:endParaRPr>
              </a:p>
            </p:txBody>
          </p:sp>
        </p:grpSp>
        <p:grpSp>
          <p:nvGrpSpPr>
            <p:cNvPr id="970" name="Google Shape;970;p101"/>
            <p:cNvGrpSpPr/>
            <p:nvPr/>
          </p:nvGrpSpPr>
          <p:grpSpPr>
            <a:xfrm>
              <a:off x="2857840" y="4066865"/>
              <a:ext cx="9885382" cy="1529281"/>
              <a:chOff x="2992800" y="2176707"/>
              <a:chExt cx="9885382" cy="1529281"/>
            </a:xfrm>
          </p:grpSpPr>
          <p:sp>
            <p:nvSpPr>
              <p:cNvPr id="971" name="Google Shape;971;p101"/>
              <p:cNvSpPr/>
              <p:nvPr/>
            </p:nvSpPr>
            <p:spPr>
              <a:xfrm>
                <a:off x="3352800" y="2540159"/>
                <a:ext cx="9525382" cy="1165829"/>
              </a:xfrm>
              <a:prstGeom prst="roundRect">
                <a:avLst>
                  <a:gd name="adj" fmla="val 16667"/>
                </a:avLst>
              </a:prstGeom>
              <a:noFill/>
              <a:ln w="9525" cap="flat" cmpd="sng">
                <a:solidFill>
                  <a:srgbClr val="EF6461"/>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In case 8080 port is blocked, go to application.properties file and change the server port number</a:t>
                </a:r>
                <a:endParaRPr/>
              </a:p>
            </p:txBody>
          </p:sp>
          <p:sp>
            <p:nvSpPr>
              <p:cNvPr id="972" name="Google Shape;972;p101"/>
              <p:cNvSpPr/>
              <p:nvPr/>
            </p:nvSpPr>
            <p:spPr>
              <a:xfrm>
                <a:off x="2992800" y="2176707"/>
                <a:ext cx="720000" cy="720000"/>
              </a:xfrm>
              <a:prstGeom prst="flowChartConnector">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2</a:t>
                </a:r>
                <a:endParaRPr sz="2200" b="1" i="0" u="none" strike="noStrike" cap="none">
                  <a:solidFill>
                    <a:schemeClr val="lt1"/>
                  </a:solidFill>
                  <a:latin typeface="Open Sans"/>
                  <a:ea typeface="Open Sans"/>
                  <a:cs typeface="Open Sans"/>
                  <a:sym typeface="Open Sans"/>
                </a:endParaRPr>
              </a:p>
            </p:txBody>
          </p:sp>
        </p:grpSp>
        <p:grpSp>
          <p:nvGrpSpPr>
            <p:cNvPr id="973" name="Google Shape;973;p101"/>
            <p:cNvGrpSpPr/>
            <p:nvPr/>
          </p:nvGrpSpPr>
          <p:grpSpPr>
            <a:xfrm>
              <a:off x="2857840" y="6141146"/>
              <a:ext cx="9885382" cy="1529281"/>
              <a:chOff x="2992800" y="2387727"/>
              <a:chExt cx="9885382" cy="1529281"/>
            </a:xfrm>
          </p:grpSpPr>
          <p:sp>
            <p:nvSpPr>
              <p:cNvPr id="974" name="Google Shape;974;p101"/>
              <p:cNvSpPr/>
              <p:nvPr/>
            </p:nvSpPr>
            <p:spPr>
              <a:xfrm>
                <a:off x="3352800" y="2751179"/>
                <a:ext cx="9525382" cy="1165829"/>
              </a:xfrm>
              <a:prstGeom prst="roundRect">
                <a:avLst>
                  <a:gd name="adj" fmla="val 16667"/>
                </a:avLst>
              </a:prstGeom>
              <a:noFill/>
              <a:ln w="9525" cap="flat" cmpd="sng">
                <a:solidFill>
                  <a:srgbClr val="E4B363"/>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Once the back end is up and running, serve the Angular app and test the communication</a:t>
                </a:r>
                <a:endParaRPr/>
              </a:p>
            </p:txBody>
          </p:sp>
          <p:sp>
            <p:nvSpPr>
              <p:cNvPr id="975" name="Google Shape;975;p101"/>
              <p:cNvSpPr/>
              <p:nvPr/>
            </p:nvSpPr>
            <p:spPr>
              <a:xfrm>
                <a:off x="2992800" y="2387727"/>
                <a:ext cx="720000" cy="720000"/>
              </a:xfrm>
              <a:prstGeom prst="flowChartConnector">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200" b="1" i="0" u="none" strike="noStrike" cap="none">
                    <a:solidFill>
                      <a:schemeClr val="lt1"/>
                    </a:solidFill>
                    <a:latin typeface="Open Sans"/>
                    <a:ea typeface="Open Sans"/>
                    <a:cs typeface="Open Sans"/>
                    <a:sym typeface="Open Sans"/>
                  </a:rPr>
                  <a:t>3</a:t>
                </a:r>
                <a:endParaRPr sz="2200" b="1" i="0" u="none" strike="noStrike" cap="none">
                  <a:solidFill>
                    <a:schemeClr val="lt1"/>
                  </a:solidFill>
                  <a:latin typeface="Open Sans"/>
                  <a:ea typeface="Open Sans"/>
                  <a:cs typeface="Open Sans"/>
                  <a:sym typeface="Open Sans"/>
                </a:endParaRPr>
              </a:p>
            </p:txBody>
          </p:sp>
        </p:grpSp>
      </p:grpSp>
      <p:pic>
        <p:nvPicPr>
          <p:cNvPr id="976" name="Google Shape;976;p101"/>
          <p:cNvPicPr preferRelativeResize="0"/>
          <p:nvPr/>
        </p:nvPicPr>
        <p:blipFill rotWithShape="1">
          <a:blip r:embed="rId3">
            <a:alphaModFix/>
          </a:blip>
          <a:srcRect t="6807" b="6798"/>
          <a:stretch/>
        </p:blipFill>
        <p:spPr>
          <a:xfrm>
            <a:off x="4964463" y="879116"/>
            <a:ext cx="6326951" cy="8116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0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Project Run Output Logs</a:t>
            </a:r>
            <a:endParaRPr/>
          </a:p>
        </p:txBody>
      </p:sp>
      <p:pic>
        <p:nvPicPr>
          <p:cNvPr id="983" name="Google Shape;983;p102"/>
          <p:cNvPicPr preferRelativeResize="0"/>
          <p:nvPr/>
        </p:nvPicPr>
        <p:blipFill rotWithShape="1">
          <a:blip r:embed="rId3">
            <a:alphaModFix/>
          </a:blip>
          <a:srcRect b="2863"/>
          <a:stretch/>
        </p:blipFill>
        <p:spPr>
          <a:xfrm>
            <a:off x="2819400" y="2457488"/>
            <a:ext cx="10020300" cy="5637118"/>
          </a:xfrm>
          <a:prstGeom prst="rect">
            <a:avLst/>
          </a:prstGeom>
          <a:noFill/>
          <a:ln>
            <a:noFill/>
          </a:ln>
        </p:spPr>
      </p:pic>
      <p:pic>
        <p:nvPicPr>
          <p:cNvPr id="984" name="Google Shape;984;p102"/>
          <p:cNvPicPr preferRelativeResize="0"/>
          <p:nvPr/>
        </p:nvPicPr>
        <p:blipFill rotWithShape="1">
          <a:blip r:embed="rId4">
            <a:alphaModFix/>
          </a:blip>
          <a:srcRect t="6807" b="6798"/>
          <a:stretch/>
        </p:blipFill>
        <p:spPr>
          <a:xfrm>
            <a:off x="4964463" y="879116"/>
            <a:ext cx="6326951" cy="81168"/>
          </a:xfrm>
          <a:prstGeom prst="rect">
            <a:avLst/>
          </a:prstGeom>
          <a:noFill/>
          <a:ln>
            <a:noFill/>
          </a:ln>
        </p:spPr>
      </p:pic>
      <p:sp>
        <p:nvSpPr>
          <p:cNvPr id="985" name="Google Shape;985;p102"/>
          <p:cNvSpPr txBox="1"/>
          <p:nvPr/>
        </p:nvSpPr>
        <p:spPr>
          <a:xfrm>
            <a:off x="4964463" y="1835150"/>
            <a:ext cx="5874987" cy="5792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6" name="Google Shape;986;p102"/>
          <p:cNvSpPr txBox="1"/>
          <p:nvPr/>
        </p:nvSpPr>
        <p:spPr>
          <a:xfrm>
            <a:off x="3844306" y="1878256"/>
            <a:ext cx="81153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Output Logs from Projects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0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Implement the HttpClient API in Angular to perform request-response over HTTP to various back-end services.</a:t>
            </a:r>
            <a:endParaRPr/>
          </a:p>
        </p:txBody>
      </p:sp>
      <p:sp>
        <p:nvSpPr>
          <p:cNvPr id="992" name="Google Shape;992;p103"/>
          <p:cNvSpPr txBox="1">
            <a:spLocks noGrp="1"/>
          </p:cNvSpPr>
          <p:nvPr>
            <p:ph type="body" idx="2"/>
          </p:nvPr>
        </p:nvSpPr>
        <p:spPr>
          <a:xfrm>
            <a:off x="1432121" y="3372837"/>
            <a:ext cx="8099408" cy="1192697"/>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Angular components are used to send the HTTP client request to Java back-end services.</a:t>
            </a:r>
            <a:endParaRPr/>
          </a:p>
        </p:txBody>
      </p:sp>
      <p:sp>
        <p:nvSpPr>
          <p:cNvPr id="993" name="Google Shape;993;p103"/>
          <p:cNvSpPr txBox="1">
            <a:spLocks noGrp="1"/>
          </p:cNvSpPr>
          <p:nvPr>
            <p:ph type="body" idx="3"/>
          </p:nvPr>
        </p:nvSpPr>
        <p:spPr>
          <a:xfrm>
            <a:off x="1432121" y="4565535"/>
            <a:ext cx="8099408" cy="1018142"/>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HTML templates are used to render the data fetched from the Java back-end service.</a:t>
            </a:r>
            <a:endParaRPr/>
          </a:p>
        </p:txBody>
      </p:sp>
      <p:pic>
        <p:nvPicPr>
          <p:cNvPr id="994" name="Google Shape;994;p103"/>
          <p:cNvPicPr preferRelativeResize="0"/>
          <p:nvPr/>
        </p:nvPicPr>
        <p:blipFill rotWithShape="1">
          <a:blip r:embed="rId3">
            <a:alphaModFix/>
          </a:blip>
          <a:srcRect/>
          <a:stretch/>
        </p:blipFill>
        <p:spPr>
          <a:xfrm>
            <a:off x="947544" y="2244665"/>
            <a:ext cx="457200" cy="457200"/>
          </a:xfrm>
          <a:prstGeom prst="rect">
            <a:avLst/>
          </a:prstGeom>
          <a:noFill/>
          <a:ln>
            <a:noFill/>
          </a:ln>
        </p:spPr>
      </p:pic>
      <p:pic>
        <p:nvPicPr>
          <p:cNvPr id="995" name="Google Shape;995;p103"/>
          <p:cNvPicPr preferRelativeResize="0"/>
          <p:nvPr/>
        </p:nvPicPr>
        <p:blipFill rotWithShape="1">
          <a:blip r:embed="rId3">
            <a:alphaModFix/>
          </a:blip>
          <a:srcRect/>
          <a:stretch/>
        </p:blipFill>
        <p:spPr>
          <a:xfrm>
            <a:off x="947543" y="3437362"/>
            <a:ext cx="457200" cy="457200"/>
          </a:xfrm>
          <a:prstGeom prst="rect">
            <a:avLst/>
          </a:prstGeom>
          <a:noFill/>
          <a:ln>
            <a:noFill/>
          </a:ln>
        </p:spPr>
      </p:pic>
      <p:pic>
        <p:nvPicPr>
          <p:cNvPr id="996" name="Google Shape;996;p103"/>
          <p:cNvPicPr preferRelativeResize="0"/>
          <p:nvPr/>
        </p:nvPicPr>
        <p:blipFill rotWithShape="1">
          <a:blip r:embed="rId3">
            <a:alphaModFix/>
          </a:blip>
          <a:srcRect/>
          <a:stretch/>
        </p:blipFill>
        <p:spPr>
          <a:xfrm>
            <a:off x="947542" y="4630059"/>
            <a:ext cx="457200" cy="457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05"/>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What is the role of Observables?</a:t>
            </a:r>
            <a:endParaRPr/>
          </a:p>
        </p:txBody>
      </p:sp>
      <p:sp>
        <p:nvSpPr>
          <p:cNvPr id="1006" name="Google Shape;1006;p105"/>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latin typeface="Open Sans"/>
                <a:ea typeface="Open Sans"/>
                <a:cs typeface="Open Sans"/>
                <a:sym typeface="Open Sans"/>
              </a:rPr>
              <a:t>01</a:t>
            </a:r>
            <a:endParaRPr>
              <a:latin typeface="Open Sans"/>
              <a:ea typeface="Open Sans"/>
              <a:cs typeface="Open Sans"/>
              <a:sym typeface="Open Sans"/>
            </a:endParaRPr>
          </a:p>
        </p:txBody>
      </p:sp>
      <p:sp>
        <p:nvSpPr>
          <p:cNvPr id="1007" name="Google Shape;1007;p105"/>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They help to manage data synchronously or asynchronously</a:t>
            </a:r>
            <a:endParaRPr/>
          </a:p>
        </p:txBody>
      </p:sp>
      <p:sp>
        <p:nvSpPr>
          <p:cNvPr id="1008" name="Google Shape;1008;p105"/>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None of above</a:t>
            </a:r>
            <a:endParaRPr/>
          </a:p>
        </p:txBody>
      </p:sp>
      <p:sp>
        <p:nvSpPr>
          <p:cNvPr id="1009" name="Google Shape;1009;p105"/>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They help to manage data synchronously</a:t>
            </a:r>
            <a:endParaRPr/>
          </a:p>
        </p:txBody>
      </p:sp>
      <p:sp>
        <p:nvSpPr>
          <p:cNvPr id="1010" name="Google Shape;1010;p105"/>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They help to manage data asynchronously</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06"/>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a:t>Observables help in managing data in an asynchronous way.</a:t>
            </a:r>
            <a:endParaRPr/>
          </a:p>
        </p:txBody>
      </p:sp>
      <p:sp>
        <p:nvSpPr>
          <p:cNvPr id="1016" name="Google Shape;1016;p106"/>
          <p:cNvSpPr txBox="1">
            <a:spLocks noGrp="1"/>
          </p:cNvSpPr>
          <p:nvPr>
            <p:ph type="body" idx="2"/>
          </p:nvPr>
        </p:nvSpPr>
        <p:spPr>
          <a:xfrm>
            <a:off x="3505823" y="71823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t>B</a:t>
            </a:r>
            <a:endParaRPr/>
          </a:p>
        </p:txBody>
      </p:sp>
      <p:sp>
        <p:nvSpPr>
          <p:cNvPr id="1017" name="Google Shape;1017;p106"/>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What is the role of Observables?</a:t>
            </a:r>
            <a:endParaRPr/>
          </a:p>
        </p:txBody>
      </p:sp>
      <p:sp>
        <p:nvSpPr>
          <p:cNvPr id="1018" name="Google Shape;1018;p106"/>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rgbClr val="000000"/>
              </a:buClr>
              <a:buSzPts val="2800"/>
              <a:buFont typeface="Arial"/>
              <a:buNone/>
            </a:pPr>
            <a:r>
              <a:rPr lang="en-US" sz="2000" b="0" i="0" u="none" strike="noStrike" cap="none">
                <a:solidFill>
                  <a:srgbClr val="000000"/>
                </a:solidFill>
                <a:latin typeface="Open Sans"/>
                <a:ea typeface="Open Sans"/>
                <a:cs typeface="Open Sans"/>
                <a:sym typeface="Open Sans"/>
              </a:rPr>
              <a:t>They help to manage data synchronously or asynchronously</a:t>
            </a:r>
            <a:endParaRPr/>
          </a:p>
        </p:txBody>
      </p:sp>
      <p:sp>
        <p:nvSpPr>
          <p:cNvPr id="1019" name="Google Shape;1019;p106"/>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000000"/>
                </a:solidFill>
                <a:latin typeface="Open Sans"/>
                <a:ea typeface="Open Sans"/>
                <a:cs typeface="Open Sans"/>
                <a:sym typeface="Open Sans"/>
              </a:rPr>
              <a:t>None of above</a:t>
            </a:r>
            <a:endParaRPr/>
          </a:p>
        </p:txBody>
      </p:sp>
      <p:sp>
        <p:nvSpPr>
          <p:cNvPr id="1020" name="Google Shape;1020;p106"/>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They help to manage data synchronously</a:t>
            </a:r>
            <a:endParaRPr/>
          </a:p>
        </p:txBody>
      </p:sp>
      <p:sp>
        <p:nvSpPr>
          <p:cNvPr id="1021" name="Google Shape;1021;p106"/>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They help to manage data asynchronously</a:t>
            </a:r>
            <a:endParaRPr/>
          </a:p>
        </p:txBody>
      </p:sp>
      <p:sp>
        <p:nvSpPr>
          <p:cNvPr id="1022" name="Google Shape;1022;p106"/>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solidFill>
                  <a:schemeClr val="lt1"/>
                </a:solidFill>
                <a:latin typeface="Open Sans"/>
                <a:ea typeface="Open Sans"/>
                <a:cs typeface="Open Sans"/>
                <a:sym typeface="Open Sans"/>
              </a:rPr>
              <a:t>01</a:t>
            </a:r>
            <a:endParaRPr>
              <a:solidFill>
                <a:schemeClr val="lt1"/>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07"/>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How will users display the list of products in the HTML template?</a:t>
            </a:r>
            <a:endParaRPr/>
          </a:p>
        </p:txBody>
      </p:sp>
      <p:sp>
        <p:nvSpPr>
          <p:cNvPr id="1028" name="Google Shape;1028;p107"/>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latin typeface="Open Sans"/>
                <a:ea typeface="Open Sans"/>
                <a:cs typeface="Open Sans"/>
                <a:sym typeface="Open Sans"/>
              </a:rPr>
              <a:t>02</a:t>
            </a:r>
            <a:endParaRPr>
              <a:latin typeface="Open Sans"/>
              <a:ea typeface="Open Sans"/>
              <a:cs typeface="Open Sans"/>
              <a:sym typeface="Open Sans"/>
            </a:endParaRPr>
          </a:p>
        </p:txBody>
      </p:sp>
      <p:sp>
        <p:nvSpPr>
          <p:cNvPr id="1029" name="Google Shape;1029;p107"/>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using ngModel</a:t>
            </a:r>
            <a:endParaRPr/>
          </a:p>
        </p:txBody>
      </p:sp>
      <p:sp>
        <p:nvSpPr>
          <p:cNvPr id="1030" name="Google Shape;1030;p107"/>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using ngClass</a:t>
            </a:r>
            <a:endParaRPr/>
          </a:p>
        </p:txBody>
      </p:sp>
      <p:sp>
        <p:nvSpPr>
          <p:cNvPr id="1031" name="Google Shape;1031;p107"/>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a:t>using ngFor</a:t>
            </a:r>
            <a:endParaRPr/>
          </a:p>
        </p:txBody>
      </p:sp>
      <p:sp>
        <p:nvSpPr>
          <p:cNvPr id="1032" name="Google Shape;1032;p107"/>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using ngIf</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08"/>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a:t>Users can use ngFor to display the list of products in the HTML template. For example, </a:t>
            </a:r>
            <a:r>
              <a:rPr lang="en-US" sz="1200" b="0">
                <a:solidFill>
                  <a:schemeClr val="dk1"/>
                </a:solidFill>
                <a:latin typeface="Calibri"/>
                <a:ea typeface="Calibri"/>
                <a:cs typeface="Calibri"/>
                <a:sym typeface="Calibri"/>
              </a:rPr>
              <a:t> &lt;</a:t>
            </a:r>
            <a:r>
              <a:rPr lang="en-US"/>
              <a:t>div *ngFor="let product of products"&gt;</a:t>
            </a:r>
            <a:endParaRPr/>
          </a:p>
          <a:p>
            <a:pPr marL="0" lvl="0" indent="0" algn="l" rtl="0">
              <a:lnSpc>
                <a:spcPct val="90000"/>
              </a:lnSpc>
              <a:spcBef>
                <a:spcPts val="1000"/>
              </a:spcBef>
              <a:spcAft>
                <a:spcPts val="0"/>
              </a:spcAft>
              <a:buSzPts val="2800"/>
              <a:buFont typeface="Arial"/>
              <a:buNone/>
            </a:pPr>
            <a:endParaRPr/>
          </a:p>
        </p:txBody>
      </p:sp>
      <p:sp>
        <p:nvSpPr>
          <p:cNvPr id="1038" name="Google Shape;1038;p108"/>
          <p:cNvSpPr txBox="1">
            <a:spLocks noGrp="1"/>
          </p:cNvSpPr>
          <p:nvPr>
            <p:ph type="body" idx="2"/>
          </p:nvPr>
        </p:nvSpPr>
        <p:spPr>
          <a:xfrm>
            <a:off x="3505823" y="71823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t>A</a:t>
            </a:r>
            <a:endParaRPr/>
          </a:p>
        </p:txBody>
      </p:sp>
      <p:sp>
        <p:nvSpPr>
          <p:cNvPr id="1039" name="Google Shape;1039;p108"/>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How will users display the list of products in the HTML template?</a:t>
            </a:r>
            <a:endParaRPr/>
          </a:p>
        </p:txBody>
      </p:sp>
      <p:sp>
        <p:nvSpPr>
          <p:cNvPr id="1040" name="Google Shape;1040;p108"/>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rgbClr val="000000"/>
              </a:buClr>
              <a:buSzPts val="2800"/>
              <a:buFont typeface="Arial"/>
              <a:buNone/>
            </a:pPr>
            <a:r>
              <a:rPr lang="en-US" sz="2000" b="0" i="0" u="none" strike="noStrike" cap="none">
                <a:solidFill>
                  <a:srgbClr val="3F3F3F"/>
                </a:solidFill>
                <a:latin typeface="Open Sans"/>
                <a:ea typeface="Open Sans"/>
                <a:cs typeface="Open Sans"/>
                <a:sym typeface="Open Sans"/>
              </a:rPr>
              <a:t>using ngModel</a:t>
            </a:r>
            <a:endParaRPr sz="2000" b="0" i="0" u="none" strike="noStrike" cap="none">
              <a:solidFill>
                <a:srgbClr val="3F3F3F"/>
              </a:solidFill>
              <a:latin typeface="Open Sans"/>
              <a:ea typeface="Open Sans"/>
              <a:cs typeface="Open Sans"/>
              <a:sym typeface="Open Sans"/>
            </a:endParaRPr>
          </a:p>
        </p:txBody>
      </p:sp>
      <p:sp>
        <p:nvSpPr>
          <p:cNvPr id="1041" name="Google Shape;1041;p108"/>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using ngClass</a:t>
            </a:r>
            <a:endParaRPr sz="2000" b="0" i="0" u="none" strike="noStrike" cap="none">
              <a:solidFill>
                <a:srgbClr val="3F3F3F"/>
              </a:solidFill>
              <a:latin typeface="Open Sans"/>
              <a:ea typeface="Open Sans"/>
              <a:cs typeface="Open Sans"/>
              <a:sym typeface="Open Sans"/>
            </a:endParaRPr>
          </a:p>
        </p:txBody>
      </p:sp>
      <p:sp>
        <p:nvSpPr>
          <p:cNvPr id="1042" name="Google Shape;1042;p108"/>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b="0">
                <a:solidFill>
                  <a:srgbClr val="3F3F3F"/>
                </a:solidFill>
              </a:rPr>
              <a:t>using ngFor</a:t>
            </a:r>
            <a:endParaRPr b="0">
              <a:solidFill>
                <a:srgbClr val="3F3F3F"/>
              </a:solidFill>
            </a:endParaRPr>
          </a:p>
        </p:txBody>
      </p:sp>
      <p:sp>
        <p:nvSpPr>
          <p:cNvPr id="1043" name="Google Shape;1043;p108"/>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sz="2000" b="0">
                <a:solidFill>
                  <a:srgbClr val="3F3F3F"/>
                </a:solidFill>
              </a:rPr>
              <a:t>using ngIf</a:t>
            </a:r>
            <a:endParaRPr sz="2000" b="0">
              <a:solidFill>
                <a:srgbClr val="3F3F3F"/>
              </a:solidFill>
            </a:endParaRPr>
          </a:p>
        </p:txBody>
      </p:sp>
      <p:sp>
        <p:nvSpPr>
          <p:cNvPr id="1044" name="Google Shape;1044;p108"/>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solidFill>
                  <a:schemeClr val="lt1"/>
                </a:solidFill>
                <a:latin typeface="Open Sans"/>
                <a:ea typeface="Open Sans"/>
                <a:cs typeface="Open Sans"/>
                <a:sym typeface="Open Sans"/>
              </a:rPr>
              <a:t>02</a:t>
            </a:r>
            <a:endParaRPr>
              <a:solidFill>
                <a:schemeClr val="lt1"/>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09"/>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What is the default response type in http client request in Angular?</a:t>
            </a:r>
            <a:endParaRPr/>
          </a:p>
        </p:txBody>
      </p:sp>
      <p:sp>
        <p:nvSpPr>
          <p:cNvPr id="1050" name="Google Shape;1050;p109"/>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latin typeface="Open Sans"/>
                <a:ea typeface="Open Sans"/>
                <a:cs typeface="Open Sans"/>
                <a:sym typeface="Open Sans"/>
              </a:rPr>
              <a:t>03</a:t>
            </a:r>
            <a:endParaRPr>
              <a:latin typeface="Open Sans"/>
              <a:ea typeface="Open Sans"/>
              <a:cs typeface="Open Sans"/>
              <a:sym typeface="Open Sans"/>
            </a:endParaRPr>
          </a:p>
        </p:txBody>
      </p:sp>
      <p:sp>
        <p:nvSpPr>
          <p:cNvPr id="1051" name="Google Shape;1051;p109"/>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arraybuffer</a:t>
            </a:r>
            <a:endParaRPr/>
          </a:p>
        </p:txBody>
      </p:sp>
      <p:sp>
        <p:nvSpPr>
          <p:cNvPr id="1052" name="Google Shape;1052;p109"/>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blob</a:t>
            </a:r>
            <a:endParaRPr/>
          </a:p>
        </p:txBody>
      </p:sp>
      <p:sp>
        <p:nvSpPr>
          <p:cNvPr id="1053" name="Google Shape;1053;p109"/>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json</a:t>
            </a:r>
            <a:endParaRPr/>
          </a:p>
        </p:txBody>
      </p:sp>
      <p:sp>
        <p:nvSpPr>
          <p:cNvPr id="1054" name="Google Shape;1054;p109"/>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text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10"/>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a:t>The default response type is json, but you can change it. For example, this.http.post( 'http://localhost:8080/login', {email, password}, {responseType: 'text'})</a:t>
            </a:r>
            <a:endParaRPr/>
          </a:p>
          <a:p>
            <a:pPr marL="0" lvl="0" indent="0" algn="l" rtl="0">
              <a:lnSpc>
                <a:spcPct val="90000"/>
              </a:lnSpc>
              <a:spcBef>
                <a:spcPts val="1000"/>
              </a:spcBef>
              <a:spcAft>
                <a:spcPts val="0"/>
              </a:spcAft>
              <a:buSzPts val="2800"/>
              <a:buFont typeface="Arial"/>
              <a:buNone/>
            </a:pPr>
            <a:endParaRPr/>
          </a:p>
        </p:txBody>
      </p:sp>
      <p:sp>
        <p:nvSpPr>
          <p:cNvPr id="1060" name="Google Shape;1060;p110"/>
          <p:cNvSpPr txBox="1">
            <a:spLocks noGrp="1"/>
          </p:cNvSpPr>
          <p:nvPr>
            <p:ph type="body" idx="2"/>
          </p:nvPr>
        </p:nvSpPr>
        <p:spPr>
          <a:xfrm>
            <a:off x="3505823" y="71823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t>A</a:t>
            </a:r>
            <a:endParaRPr/>
          </a:p>
        </p:txBody>
      </p:sp>
      <p:sp>
        <p:nvSpPr>
          <p:cNvPr id="1061" name="Google Shape;1061;p110"/>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What is the default response type in http client request in Angular?</a:t>
            </a:r>
            <a:endParaRPr/>
          </a:p>
        </p:txBody>
      </p:sp>
      <p:sp>
        <p:nvSpPr>
          <p:cNvPr id="1062" name="Google Shape;1062;p110"/>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arraybuffer</a:t>
            </a:r>
            <a:endParaRPr sz="2000" b="0" i="0" u="none" strike="noStrike" cap="none">
              <a:solidFill>
                <a:srgbClr val="3F3F3F"/>
              </a:solidFill>
              <a:latin typeface="Open Sans"/>
              <a:ea typeface="Open Sans"/>
              <a:cs typeface="Open Sans"/>
              <a:sym typeface="Open Sans"/>
            </a:endParaRPr>
          </a:p>
        </p:txBody>
      </p:sp>
      <p:sp>
        <p:nvSpPr>
          <p:cNvPr id="1063" name="Google Shape;1063;p110"/>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blob</a:t>
            </a:r>
            <a:endParaRPr/>
          </a:p>
        </p:txBody>
      </p:sp>
      <p:sp>
        <p:nvSpPr>
          <p:cNvPr id="1064" name="Google Shape;1064;p110"/>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b="0">
                <a:solidFill>
                  <a:srgbClr val="3F3F3F"/>
                </a:solidFill>
              </a:rPr>
              <a:t>json</a:t>
            </a:r>
            <a:endParaRPr b="0">
              <a:solidFill>
                <a:srgbClr val="3F3F3F"/>
              </a:solidFill>
            </a:endParaRPr>
          </a:p>
        </p:txBody>
      </p:sp>
      <p:sp>
        <p:nvSpPr>
          <p:cNvPr id="1065" name="Google Shape;1065;p110"/>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sz="2000" b="0">
                <a:solidFill>
                  <a:srgbClr val="3F3F3F"/>
                </a:solidFill>
              </a:rPr>
              <a:t>text</a:t>
            </a:r>
            <a:endParaRPr/>
          </a:p>
        </p:txBody>
      </p:sp>
      <p:sp>
        <p:nvSpPr>
          <p:cNvPr id="1066" name="Google Shape;1066;p110"/>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solidFill>
                  <a:schemeClr val="lt1"/>
                </a:solidFill>
                <a:latin typeface="Open Sans"/>
                <a:ea typeface="Open Sans"/>
                <a:cs typeface="Open Sans"/>
                <a:sym typeface="Open Sans"/>
              </a:rPr>
              <a:t>03</a:t>
            </a:r>
            <a:endParaRPr>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8"/>
          <p:cNvSpPr txBox="1">
            <a:spLocks noGrp="1"/>
          </p:cNvSpPr>
          <p:nvPr>
            <p:ph type="body" idx="4294967295"/>
          </p:nvPr>
        </p:nvSpPr>
        <p:spPr>
          <a:xfrm>
            <a:off x="1334298" y="2097741"/>
            <a:ext cx="9749444" cy="563490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SzPts val="2800"/>
              <a:buNone/>
            </a:pPr>
            <a:r>
              <a:rPr lang="en-US" sz="2200">
                <a:solidFill>
                  <a:srgbClr val="3F3F3F"/>
                </a:solidFill>
                <a:latin typeface="Open Sans"/>
                <a:ea typeface="Open Sans"/>
                <a:cs typeface="Open Sans"/>
                <a:sym typeface="Open Sans"/>
              </a:rPr>
              <a:t>As a full stack web developer, our key role is to develop both client and server software.</a:t>
            </a:r>
            <a:endParaRPr/>
          </a:p>
        </p:txBody>
      </p:sp>
      <p:grpSp>
        <p:nvGrpSpPr>
          <p:cNvPr id="398" name="Google Shape;398;p38"/>
          <p:cNvGrpSpPr/>
          <p:nvPr/>
        </p:nvGrpSpPr>
        <p:grpSpPr>
          <a:xfrm>
            <a:off x="1634915" y="3326674"/>
            <a:ext cx="9878327" cy="926401"/>
            <a:chOff x="1809931" y="2616776"/>
            <a:chExt cx="9724964" cy="926401"/>
          </a:xfrm>
        </p:grpSpPr>
        <p:grpSp>
          <p:nvGrpSpPr>
            <p:cNvPr id="399" name="Google Shape;399;p38"/>
            <p:cNvGrpSpPr/>
            <p:nvPr/>
          </p:nvGrpSpPr>
          <p:grpSpPr>
            <a:xfrm>
              <a:off x="1809931" y="2616776"/>
              <a:ext cx="9598082" cy="926401"/>
              <a:chOff x="2760464" y="3336021"/>
              <a:chExt cx="9921215" cy="926401"/>
            </a:xfrm>
          </p:grpSpPr>
          <p:grpSp>
            <p:nvGrpSpPr>
              <p:cNvPr id="400" name="Google Shape;400;p38"/>
              <p:cNvGrpSpPr/>
              <p:nvPr/>
            </p:nvGrpSpPr>
            <p:grpSpPr>
              <a:xfrm>
                <a:off x="2835414" y="3450727"/>
                <a:ext cx="796591" cy="787714"/>
                <a:chOff x="685800" y="1352550"/>
                <a:chExt cx="915987" cy="919163"/>
              </a:xfrm>
            </p:grpSpPr>
            <p:sp>
              <p:nvSpPr>
                <p:cNvPr id="401" name="Google Shape;401;p38"/>
                <p:cNvSpPr/>
                <p:nvPr/>
              </p:nvSpPr>
              <p:spPr>
                <a:xfrm>
                  <a:off x="836612" y="1504950"/>
                  <a:ext cx="615950" cy="615950"/>
                </a:xfrm>
                <a:prstGeom prst="ellipse">
                  <a:avLst/>
                </a:prstGeom>
                <a:solidFill>
                  <a:srgbClr val="F36A24"/>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grpSp>
              <p:nvGrpSpPr>
                <p:cNvPr id="402" name="Google Shape;402;p38"/>
                <p:cNvGrpSpPr/>
                <p:nvPr/>
              </p:nvGrpSpPr>
              <p:grpSpPr>
                <a:xfrm>
                  <a:off x="685800" y="1352550"/>
                  <a:ext cx="915987" cy="919163"/>
                  <a:chOff x="836613" y="1154113"/>
                  <a:chExt cx="915987" cy="919163"/>
                </a:xfrm>
              </p:grpSpPr>
              <p:sp>
                <p:nvSpPr>
                  <p:cNvPr id="403" name="Google Shape;403;p38"/>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sp>
                <p:nvSpPr>
                  <p:cNvPr id="404" name="Google Shape;404;p38"/>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A24"/>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sp>
                <p:nvSpPr>
                  <p:cNvPr id="405" name="Google Shape;405;p38"/>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sp>
                <p:nvSpPr>
                  <p:cNvPr id="406" name="Google Shape;406;p38"/>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grpSp>
          </p:grpSp>
          <p:sp>
            <p:nvSpPr>
              <p:cNvPr id="407" name="Google Shape;407;p38"/>
              <p:cNvSpPr/>
              <p:nvPr/>
            </p:nvSpPr>
            <p:spPr>
              <a:xfrm>
                <a:off x="2760464" y="3336021"/>
                <a:ext cx="9921215" cy="926401"/>
              </a:xfrm>
              <a:prstGeom prst="roundRect">
                <a:avLst>
                  <a:gd name="adj" fmla="val 16667"/>
                </a:avLst>
              </a:prstGeom>
              <a:noFill/>
              <a:ln w="9525" cap="flat" cmpd="sng">
                <a:solidFill>
                  <a:srgbClr val="F36A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grpSp>
        <p:sp>
          <p:nvSpPr>
            <p:cNvPr id="408" name="Google Shape;408;p38"/>
            <p:cNvSpPr/>
            <p:nvPr/>
          </p:nvSpPr>
          <p:spPr>
            <a:xfrm>
              <a:off x="2718733" y="2678502"/>
              <a:ext cx="8816162" cy="840615"/>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Angular and Node can be used to build the front end of the web page. </a:t>
              </a:r>
              <a:endParaRPr/>
            </a:p>
          </p:txBody>
        </p:sp>
      </p:grpSp>
      <p:grpSp>
        <p:nvGrpSpPr>
          <p:cNvPr id="409" name="Google Shape;409;p38"/>
          <p:cNvGrpSpPr/>
          <p:nvPr/>
        </p:nvGrpSpPr>
        <p:grpSpPr>
          <a:xfrm>
            <a:off x="1643676" y="5164007"/>
            <a:ext cx="9598082" cy="928724"/>
            <a:chOff x="1809931" y="3688498"/>
            <a:chExt cx="9598082" cy="928724"/>
          </a:xfrm>
        </p:grpSpPr>
        <p:grpSp>
          <p:nvGrpSpPr>
            <p:cNvPr id="410" name="Google Shape;410;p38"/>
            <p:cNvGrpSpPr/>
            <p:nvPr/>
          </p:nvGrpSpPr>
          <p:grpSpPr>
            <a:xfrm>
              <a:off x="1809931" y="3688498"/>
              <a:ext cx="9598082" cy="926401"/>
              <a:chOff x="2760464" y="3276387"/>
              <a:chExt cx="9921215" cy="926401"/>
            </a:xfrm>
          </p:grpSpPr>
          <p:grpSp>
            <p:nvGrpSpPr>
              <p:cNvPr id="411" name="Google Shape;411;p38"/>
              <p:cNvGrpSpPr/>
              <p:nvPr/>
            </p:nvGrpSpPr>
            <p:grpSpPr>
              <a:xfrm>
                <a:off x="2835414" y="3351337"/>
                <a:ext cx="816469" cy="787713"/>
                <a:chOff x="685800" y="1236575"/>
                <a:chExt cx="938844" cy="919162"/>
              </a:xfrm>
            </p:grpSpPr>
            <p:sp>
              <p:nvSpPr>
                <p:cNvPr id="412" name="Google Shape;412;p38"/>
                <p:cNvSpPr/>
                <p:nvPr/>
              </p:nvSpPr>
              <p:spPr>
                <a:xfrm>
                  <a:off x="836612" y="1365779"/>
                  <a:ext cx="615950" cy="615950"/>
                </a:xfrm>
                <a:prstGeom prst="ellipse">
                  <a:avLst/>
                </a:prstGeom>
                <a:solidFill>
                  <a:srgbClr val="F36A24"/>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grpSp>
              <p:nvGrpSpPr>
                <p:cNvPr id="413" name="Google Shape;413;p38"/>
                <p:cNvGrpSpPr/>
                <p:nvPr/>
              </p:nvGrpSpPr>
              <p:grpSpPr>
                <a:xfrm>
                  <a:off x="685800" y="1236575"/>
                  <a:ext cx="938844" cy="919162"/>
                  <a:chOff x="836613" y="1038138"/>
                  <a:chExt cx="938844" cy="919162"/>
                </a:xfrm>
              </p:grpSpPr>
              <p:sp>
                <p:nvSpPr>
                  <p:cNvPr id="414" name="Google Shape;414;p38"/>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sp>
                <p:nvSpPr>
                  <p:cNvPr id="415" name="Google Shape;415;p38"/>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A24"/>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sp>
                <p:nvSpPr>
                  <p:cNvPr id="416" name="Google Shape;416;p38"/>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sp>
                <p:nvSpPr>
                  <p:cNvPr id="417" name="Google Shape;417;p38"/>
                  <p:cNvSpPr/>
                  <p:nvPr/>
                </p:nvSpPr>
                <p:spPr>
                  <a:xfrm>
                    <a:off x="1350007" y="1507066"/>
                    <a:ext cx="425450"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grpSp>
          </p:grpSp>
          <p:sp>
            <p:nvSpPr>
              <p:cNvPr id="418" name="Google Shape;418;p38"/>
              <p:cNvSpPr/>
              <p:nvPr/>
            </p:nvSpPr>
            <p:spPr>
              <a:xfrm>
                <a:off x="2760464" y="3276387"/>
                <a:ext cx="9921215" cy="926401"/>
              </a:xfrm>
              <a:prstGeom prst="roundRect">
                <a:avLst>
                  <a:gd name="adj" fmla="val 16667"/>
                </a:avLst>
              </a:prstGeom>
              <a:noFill/>
              <a:ln w="9525" cap="flat" cmpd="sng">
                <a:solidFill>
                  <a:srgbClr val="F36A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Arial"/>
                  <a:ea typeface="Arial"/>
                  <a:cs typeface="Arial"/>
                  <a:sym typeface="Arial"/>
                </a:endParaRPr>
              </a:p>
            </p:txBody>
          </p:sp>
        </p:grpSp>
        <p:sp>
          <p:nvSpPr>
            <p:cNvPr id="419" name="Google Shape;419;p38"/>
            <p:cNvSpPr/>
            <p:nvPr/>
          </p:nvSpPr>
          <p:spPr>
            <a:xfrm>
              <a:off x="2672317" y="3776607"/>
              <a:ext cx="7946814" cy="840615"/>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Spring Boot, Java, and MySQL or MongoDB can be used to build at the back end.</a:t>
              </a:r>
              <a:endParaRPr sz="2200" b="0" i="0" u="none" strike="noStrike" cap="none">
                <a:solidFill>
                  <a:srgbClr val="3F3F3F"/>
                </a:solidFill>
                <a:latin typeface="Open Sans"/>
                <a:ea typeface="Open Sans"/>
                <a:cs typeface="Open Sans"/>
                <a:sym typeface="Open Sans"/>
              </a:endParaRPr>
            </a:p>
          </p:txBody>
        </p:sp>
      </p:grpSp>
      <p:pic>
        <p:nvPicPr>
          <p:cNvPr id="420" name="Google Shape;420;p38"/>
          <p:cNvPicPr preferRelativeResize="0"/>
          <p:nvPr/>
        </p:nvPicPr>
        <p:blipFill rotWithShape="1">
          <a:blip r:embed="rId3">
            <a:alphaModFix/>
          </a:blip>
          <a:srcRect t="6807" b="6798"/>
          <a:stretch/>
        </p:blipFill>
        <p:spPr>
          <a:xfrm>
            <a:off x="2713930" y="878710"/>
            <a:ext cx="10828017" cy="8198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11"/>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How can users catch errors for HTTP requests?</a:t>
            </a:r>
            <a:endParaRPr/>
          </a:p>
        </p:txBody>
      </p:sp>
      <p:sp>
        <p:nvSpPr>
          <p:cNvPr id="1072" name="Google Shape;1072;p111"/>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latin typeface="Open Sans"/>
                <a:ea typeface="Open Sans"/>
                <a:cs typeface="Open Sans"/>
                <a:sym typeface="Open Sans"/>
              </a:rPr>
              <a:t>04</a:t>
            </a:r>
            <a:endParaRPr>
              <a:latin typeface="Open Sans"/>
              <a:ea typeface="Open Sans"/>
              <a:cs typeface="Open Sans"/>
              <a:sym typeface="Open Sans"/>
            </a:endParaRPr>
          </a:p>
        </p:txBody>
      </p:sp>
      <p:sp>
        <p:nvSpPr>
          <p:cNvPr id="1073" name="Google Shape;1073;p111"/>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Both</a:t>
            </a:r>
            <a:endParaRPr/>
          </a:p>
        </p:txBody>
      </p:sp>
      <p:sp>
        <p:nvSpPr>
          <p:cNvPr id="1074" name="Google Shape;1074;p111"/>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None</a:t>
            </a:r>
            <a:endParaRPr/>
          </a:p>
        </p:txBody>
      </p:sp>
      <p:sp>
        <p:nvSpPr>
          <p:cNvPr id="1075" name="Google Shape;1075;p111"/>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this.httpClient .get("url") .catch((err: HttpErrorResponse) =&gt; { });</a:t>
            </a:r>
            <a:endParaRPr/>
          </a:p>
        </p:txBody>
      </p:sp>
      <p:sp>
        <p:nvSpPr>
          <p:cNvPr id="1076" name="Google Shape;1076;p111"/>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this.httpClient .get("data-url").subscribe( data =&gt; console.log('success', data), error =&gt; console.log('oops', error)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12"/>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a:t>Users can catch the error by either using the catch clause or the error handler in subscribe.</a:t>
            </a:r>
            <a:endParaRPr/>
          </a:p>
        </p:txBody>
      </p:sp>
      <p:sp>
        <p:nvSpPr>
          <p:cNvPr id="1082" name="Google Shape;1082;p112"/>
          <p:cNvSpPr txBox="1">
            <a:spLocks noGrp="1"/>
          </p:cNvSpPr>
          <p:nvPr>
            <p:ph type="body" idx="2"/>
          </p:nvPr>
        </p:nvSpPr>
        <p:spPr>
          <a:xfrm>
            <a:off x="3505823" y="71823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t>B</a:t>
            </a:r>
            <a:endParaRPr/>
          </a:p>
        </p:txBody>
      </p:sp>
      <p:sp>
        <p:nvSpPr>
          <p:cNvPr id="1083" name="Google Shape;1083;p112"/>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How can users catch errors for HTTP requests?</a:t>
            </a:r>
            <a:endParaRPr/>
          </a:p>
        </p:txBody>
      </p:sp>
      <p:sp>
        <p:nvSpPr>
          <p:cNvPr id="1084" name="Google Shape;1084;p112"/>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Both</a:t>
            </a:r>
            <a:endParaRPr/>
          </a:p>
        </p:txBody>
      </p:sp>
      <p:sp>
        <p:nvSpPr>
          <p:cNvPr id="1085" name="Google Shape;1085;p112"/>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a:ea typeface="Open Sans"/>
                <a:cs typeface="Open Sans"/>
                <a:sym typeface="Open Sans"/>
              </a:rPr>
              <a:t>None</a:t>
            </a:r>
            <a:endParaRPr/>
          </a:p>
        </p:txBody>
      </p:sp>
      <p:sp>
        <p:nvSpPr>
          <p:cNvPr id="1086" name="Google Shape;1086;p11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this.httpClient .get("url") .catch((err: HttpErrorResponse) =&gt; { });</a:t>
            </a:r>
            <a:endParaRPr/>
          </a:p>
        </p:txBody>
      </p:sp>
      <p:sp>
        <p:nvSpPr>
          <p:cNvPr id="1087" name="Google Shape;1087;p11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a:t>this.httpClient .get("data-url").subscribe( data =&gt; console.log('success', data), error =&gt; console.log('oops', error) );</a:t>
            </a:r>
            <a:endParaRPr/>
          </a:p>
        </p:txBody>
      </p:sp>
      <p:sp>
        <p:nvSpPr>
          <p:cNvPr id="1088" name="Google Shape;1088;p112"/>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solidFill>
                  <a:schemeClr val="lt1"/>
                </a:solidFill>
                <a:latin typeface="Open Sans"/>
                <a:ea typeface="Open Sans"/>
                <a:cs typeface="Open Sans"/>
                <a:sym typeface="Open Sans"/>
              </a:rPr>
              <a:t>04</a:t>
            </a:r>
            <a:endParaRPr>
              <a:solidFill>
                <a:schemeClr val="lt1"/>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13"/>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a:t>Which API represents serialized parameters for HTTP requests or response bodies?</a:t>
            </a:r>
            <a:endParaRPr/>
          </a:p>
        </p:txBody>
      </p:sp>
      <p:sp>
        <p:nvSpPr>
          <p:cNvPr id="1094" name="Google Shape;1094;p113"/>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latin typeface="Open Sans"/>
                <a:ea typeface="Open Sans"/>
                <a:cs typeface="Open Sans"/>
                <a:sym typeface="Open Sans"/>
              </a:rPr>
              <a:t>05</a:t>
            </a:r>
            <a:endParaRPr>
              <a:latin typeface="Open Sans"/>
              <a:ea typeface="Open Sans"/>
              <a:cs typeface="Open Sans"/>
              <a:sym typeface="Open Sans"/>
            </a:endParaRPr>
          </a:p>
        </p:txBody>
      </p:sp>
      <p:sp>
        <p:nvSpPr>
          <p:cNvPr id="1095" name="Google Shape;1095;p113"/>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a:t>HttpParams</a:t>
            </a:r>
            <a:endParaRPr/>
          </a:p>
        </p:txBody>
      </p:sp>
      <p:sp>
        <p:nvSpPr>
          <p:cNvPr id="1096" name="Google Shape;1096;p113"/>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a:t>HttpContext</a:t>
            </a:r>
            <a:endParaRPr/>
          </a:p>
        </p:txBody>
      </p:sp>
      <p:sp>
        <p:nvSpPr>
          <p:cNvPr id="1097" name="Google Shape;1097;p113"/>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a:t>HttpClient</a:t>
            </a:r>
            <a:endParaRPr/>
          </a:p>
        </p:txBody>
      </p:sp>
      <p:sp>
        <p:nvSpPr>
          <p:cNvPr id="1098" name="Google Shape;1098;p113"/>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a:t>HttpModule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14"/>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a:t>Users can use HttpParams to provide parameters. For example, new HttpParams({ fromObject: { param1: 'value1', param2: 'value2', } });</a:t>
            </a:r>
            <a:endParaRPr sz="1000" b="0">
              <a:solidFill>
                <a:schemeClr val="dk1"/>
              </a:solidFill>
              <a:latin typeface="Arial"/>
              <a:ea typeface="Arial"/>
              <a:cs typeface="Arial"/>
              <a:sym typeface="Arial"/>
            </a:endParaRPr>
          </a:p>
          <a:p>
            <a:pPr marL="0" lvl="0" indent="0" algn="l" rtl="0">
              <a:lnSpc>
                <a:spcPct val="90000"/>
              </a:lnSpc>
              <a:spcBef>
                <a:spcPts val="1000"/>
              </a:spcBef>
              <a:spcAft>
                <a:spcPts val="0"/>
              </a:spcAft>
              <a:buSzPts val="2800"/>
              <a:buFont typeface="Arial"/>
              <a:buNone/>
            </a:pPr>
            <a:endParaRPr/>
          </a:p>
        </p:txBody>
      </p:sp>
      <p:sp>
        <p:nvSpPr>
          <p:cNvPr id="1104" name="Google Shape;1104;p114"/>
          <p:cNvSpPr txBox="1">
            <a:spLocks noGrp="1"/>
          </p:cNvSpPr>
          <p:nvPr>
            <p:ph type="body" idx="2"/>
          </p:nvPr>
        </p:nvSpPr>
        <p:spPr>
          <a:xfrm>
            <a:off x="3505823" y="71823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a:t>C</a:t>
            </a:r>
            <a:endParaRPr/>
          </a:p>
        </p:txBody>
      </p:sp>
      <p:sp>
        <p:nvSpPr>
          <p:cNvPr id="1105" name="Google Shape;1105;p114"/>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Which API represents serialized parameters for HTTP requests or response bodies?</a:t>
            </a:r>
            <a:endParaRPr/>
          </a:p>
        </p:txBody>
      </p:sp>
      <p:sp>
        <p:nvSpPr>
          <p:cNvPr id="1106" name="Google Shape;1106;p114"/>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HttpParams</a:t>
            </a:r>
            <a:endParaRPr sz="2000" b="0" i="0" u="none" strike="noStrike" cap="none">
              <a:solidFill>
                <a:srgbClr val="3F3F3F"/>
              </a:solidFill>
              <a:latin typeface="Open Sans"/>
              <a:ea typeface="Open Sans"/>
              <a:cs typeface="Open Sans"/>
              <a:sym typeface="Open Sans"/>
            </a:endParaRPr>
          </a:p>
        </p:txBody>
      </p:sp>
      <p:sp>
        <p:nvSpPr>
          <p:cNvPr id="1107" name="Google Shape;1107;p114"/>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chemeClr val="dk1"/>
              </a:buClr>
              <a:buSzPts val="1100"/>
              <a:buFont typeface="Arial"/>
              <a:buNone/>
            </a:pPr>
            <a:r>
              <a:rPr lang="en-US" sz="2000" b="0" i="0" u="none" strike="noStrike" cap="none">
                <a:solidFill>
                  <a:srgbClr val="3F3F3F"/>
                </a:solidFill>
                <a:latin typeface="Open Sans"/>
                <a:ea typeface="Open Sans"/>
                <a:cs typeface="Open Sans"/>
                <a:sym typeface="Open Sans"/>
              </a:rPr>
              <a:t>HttpContext</a:t>
            </a:r>
            <a:endParaRPr sz="2000" b="0" i="0" u="none" strike="noStrike" cap="none">
              <a:solidFill>
                <a:srgbClr val="3F3F3F"/>
              </a:solidFill>
              <a:latin typeface="Open Sans"/>
              <a:ea typeface="Open Sans"/>
              <a:cs typeface="Open Sans"/>
              <a:sym typeface="Open Sans"/>
            </a:endParaRPr>
          </a:p>
        </p:txBody>
      </p:sp>
      <p:sp>
        <p:nvSpPr>
          <p:cNvPr id="1108" name="Google Shape;1108;p11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100"/>
              <a:buNone/>
            </a:pPr>
            <a:r>
              <a:rPr lang="en-US" b="0">
                <a:solidFill>
                  <a:srgbClr val="3F3F3F"/>
                </a:solidFill>
              </a:rPr>
              <a:t>HttpClient</a:t>
            </a:r>
            <a:endParaRPr b="0">
              <a:solidFill>
                <a:srgbClr val="3F3F3F"/>
              </a:solidFill>
            </a:endParaRPr>
          </a:p>
        </p:txBody>
      </p:sp>
      <p:sp>
        <p:nvSpPr>
          <p:cNvPr id="1109" name="Google Shape;1109;p11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100"/>
              <a:buNone/>
            </a:pPr>
            <a:r>
              <a:rPr lang="en-US" sz="2000" b="0">
                <a:solidFill>
                  <a:srgbClr val="3F3F3F"/>
                </a:solidFill>
              </a:rPr>
              <a:t>HttpModule</a:t>
            </a:r>
            <a:endParaRPr sz="2000" b="0">
              <a:solidFill>
                <a:srgbClr val="3F3F3F"/>
              </a:solidFill>
            </a:endParaRPr>
          </a:p>
        </p:txBody>
      </p:sp>
      <p:sp>
        <p:nvSpPr>
          <p:cNvPr id="1110" name="Google Shape;1110;p114"/>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solidFill>
                  <a:schemeClr val="lt1"/>
                </a:solidFill>
                <a:latin typeface="Open Sans"/>
                <a:ea typeface="Open Sans"/>
                <a:cs typeface="Open Sans"/>
                <a:sym typeface="Open Sans"/>
              </a:rPr>
              <a:t>05</a:t>
            </a:r>
            <a:endParaRPr>
              <a:solidFill>
                <a:schemeClr val="lt1"/>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15"/>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t>Before the Next Class</a:t>
            </a:r>
            <a:endParaRPr/>
          </a:p>
        </p:txBody>
      </p:sp>
      <p:sp>
        <p:nvSpPr>
          <p:cNvPr id="1116" name="Google Shape;1116;p115"/>
          <p:cNvSpPr txBox="1">
            <a:spLocks noGrp="1"/>
          </p:cNvSpPr>
          <p:nvPr>
            <p:ph type="body" idx="1"/>
          </p:nvPr>
        </p:nvSpPr>
        <p:spPr>
          <a:xfrm>
            <a:off x="4808500" y="1689752"/>
            <a:ext cx="10563900" cy="5881800"/>
          </a:xfrm>
          <a:prstGeom prst="rect">
            <a:avLst/>
          </a:prstGeom>
          <a:noFill/>
          <a:ln>
            <a:noFill/>
          </a:ln>
        </p:spPr>
        <p:txBody>
          <a:bodyPr spcFirstLastPara="1" wrap="square" lIns="91425" tIns="45700" rIns="91425" bIns="45700" anchor="t" anchorCtr="0">
            <a:noAutofit/>
          </a:bodyPr>
          <a:lstStyle/>
          <a:p>
            <a:pPr marL="50800" lvl="0" indent="0" algn="l" rtl="0">
              <a:lnSpc>
                <a:spcPct val="114000"/>
              </a:lnSpc>
              <a:spcBef>
                <a:spcPts val="1000"/>
              </a:spcBef>
              <a:spcAft>
                <a:spcPts val="0"/>
              </a:spcAft>
              <a:buSzPts val="2800"/>
              <a:buNone/>
            </a:pPr>
            <a:r>
              <a:rPr lang="en-US" dirty="0"/>
              <a:t>You have successfully completed this session. Before the next discussion you should go through: </a:t>
            </a:r>
            <a:endParaRPr dirty="0"/>
          </a:p>
          <a:p>
            <a:pPr marL="342900" lvl="0" indent="-342900" algn="l" rtl="0">
              <a:lnSpc>
                <a:spcPct val="114000"/>
              </a:lnSpc>
              <a:spcBef>
                <a:spcPts val="1000"/>
              </a:spcBef>
              <a:spcAft>
                <a:spcPts val="0"/>
              </a:spcAft>
              <a:buClr>
                <a:srgbClr val="3F3F3F"/>
              </a:buClr>
              <a:buSzPts val="2200"/>
              <a:buChar char="•"/>
            </a:pPr>
            <a:r>
              <a:rPr lang="en-US" dirty="0"/>
              <a:t>Docker</a:t>
            </a:r>
          </a:p>
          <a:p>
            <a:pPr marL="342900" lvl="0" indent="-342900" algn="l" rtl="0">
              <a:lnSpc>
                <a:spcPct val="114000"/>
              </a:lnSpc>
              <a:spcBef>
                <a:spcPts val="1000"/>
              </a:spcBef>
              <a:spcAft>
                <a:spcPts val="0"/>
              </a:spcAft>
              <a:buClr>
                <a:srgbClr val="3F3F3F"/>
              </a:buClr>
              <a:buSzPts val="2200"/>
              <a:buChar char="•"/>
            </a:pPr>
            <a:r>
              <a:rPr lang="en-US" dirty="0"/>
              <a:t>Jenkins</a:t>
            </a:r>
          </a:p>
          <a:p>
            <a:pPr marL="342900" lvl="0" indent="-342900" algn="l" rtl="0">
              <a:lnSpc>
                <a:spcPct val="114000"/>
              </a:lnSpc>
              <a:spcBef>
                <a:spcPts val="1000"/>
              </a:spcBef>
              <a:spcAft>
                <a:spcPts val="0"/>
              </a:spcAft>
              <a:buClr>
                <a:srgbClr val="3F3F3F"/>
              </a:buClr>
              <a:buSzPts val="2200"/>
              <a:buChar char="•"/>
            </a:pPr>
            <a:r>
              <a:rPr lang="en-US" dirty="0"/>
              <a:t>AWS</a:t>
            </a:r>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16"/>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b="1" i="0" u="none" strike="noStrike" cap="none">
                <a:solidFill>
                  <a:srgbClr val="3F3F3F"/>
                </a:solidFill>
                <a:latin typeface="Open Sans"/>
                <a:ea typeface="Open Sans"/>
                <a:cs typeface="Open Sans"/>
                <a:sym typeface="Open Sans"/>
              </a:rPr>
              <a:t>What’s Next?</a:t>
            </a:r>
            <a:endParaRPr>
              <a:solidFill>
                <a:srgbClr val="3F3F3F"/>
              </a:solidFill>
            </a:endParaRPr>
          </a:p>
        </p:txBody>
      </p:sp>
      <p:sp>
        <p:nvSpPr>
          <p:cNvPr id="1122" name="Google Shape;1122;p116"/>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p>
            <a:pPr marL="50800" lvl="0" indent="0" algn="l" rtl="0">
              <a:lnSpc>
                <a:spcPct val="114000"/>
              </a:lnSpc>
              <a:spcBef>
                <a:spcPts val="1000"/>
              </a:spcBef>
              <a:spcAft>
                <a:spcPts val="0"/>
              </a:spcAft>
              <a:buSzPts val="2800"/>
              <a:buFont typeface="Arial"/>
              <a:buNone/>
            </a:pPr>
            <a:r>
              <a:rPr lang="en-US"/>
              <a:t>Now, we have finished our classes and design pattern for the back-end project with respect to the end-user module. In our next live session, we will:</a:t>
            </a:r>
            <a:endParaRPr/>
          </a:p>
          <a:p>
            <a:pPr marL="457200" lvl="0" indent="-368300" algn="l" rtl="0">
              <a:lnSpc>
                <a:spcPct val="114000"/>
              </a:lnSpc>
              <a:spcBef>
                <a:spcPts val="1000"/>
              </a:spcBef>
              <a:spcAft>
                <a:spcPts val="0"/>
              </a:spcAft>
              <a:buClr>
                <a:srgbClr val="3F3F3F"/>
              </a:buClr>
              <a:buSzPts val="2200"/>
              <a:buChar char="•"/>
            </a:pPr>
            <a:r>
              <a:rPr lang="en-US"/>
              <a:t>Build projects on Jenkins</a:t>
            </a:r>
            <a:endParaRPr/>
          </a:p>
          <a:p>
            <a:pPr marL="457200" lvl="0" indent="-368300" algn="l" rtl="0">
              <a:lnSpc>
                <a:spcPct val="114000"/>
              </a:lnSpc>
              <a:spcBef>
                <a:spcPts val="1000"/>
              </a:spcBef>
              <a:spcAft>
                <a:spcPts val="0"/>
              </a:spcAft>
              <a:buClr>
                <a:srgbClr val="3F3F3F"/>
              </a:buClr>
              <a:buSzPts val="2200"/>
              <a:buChar char="•"/>
            </a:pPr>
            <a:r>
              <a:rPr lang="en-US"/>
              <a:t>See how to dockerize the apps and run them in containers</a:t>
            </a:r>
            <a:endParaRPr/>
          </a:p>
          <a:p>
            <a:pPr marL="457200" lvl="0" indent="-368300" algn="l" rtl="0">
              <a:lnSpc>
                <a:spcPct val="114000"/>
              </a:lnSpc>
              <a:spcBef>
                <a:spcPts val="1000"/>
              </a:spcBef>
              <a:spcAft>
                <a:spcPts val="0"/>
              </a:spcAft>
              <a:buClr>
                <a:srgbClr val="3F3F3F"/>
              </a:buClr>
              <a:buSzPts val="2200"/>
              <a:buChar char="•"/>
            </a:pPr>
            <a:r>
              <a:rPr lang="en-US"/>
              <a:t>Explore various docker commands</a:t>
            </a:r>
            <a:endParaRPr/>
          </a:p>
          <a:p>
            <a:pPr marL="457200" lvl="0" indent="-368300" algn="l" rtl="0">
              <a:lnSpc>
                <a:spcPct val="114000"/>
              </a:lnSpc>
              <a:spcBef>
                <a:spcPts val="1000"/>
              </a:spcBef>
              <a:spcAft>
                <a:spcPts val="0"/>
              </a:spcAft>
              <a:buClr>
                <a:srgbClr val="3F3F3F"/>
              </a:buClr>
              <a:buSzPts val="2200"/>
              <a:buChar char="•"/>
            </a:pPr>
            <a:r>
              <a:rPr lang="en-US"/>
              <a:t>Create a Jenkins file which defines the Pipeline for CI/CD flow</a:t>
            </a:r>
            <a:endParaRPr/>
          </a:p>
          <a:p>
            <a:pPr marL="0" lvl="0" indent="0" algn="l" rtl="0">
              <a:lnSpc>
                <a:spcPct val="100000"/>
              </a:lnSpc>
              <a:spcBef>
                <a:spcPts val="1000"/>
              </a:spcBef>
              <a:spcAft>
                <a:spcPts val="0"/>
              </a:spcAft>
              <a:buSzPts val="28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9"/>
          <p:cNvPicPr preferRelativeResize="0"/>
          <p:nvPr/>
        </p:nvPicPr>
        <p:blipFill rotWithShape="1">
          <a:blip r:embed="rId3">
            <a:alphaModFix/>
          </a:blip>
          <a:srcRect t="6807" b="6798"/>
          <a:stretch/>
        </p:blipFill>
        <p:spPr>
          <a:xfrm>
            <a:off x="2713930" y="878710"/>
            <a:ext cx="10828017" cy="81980"/>
          </a:xfrm>
          <a:prstGeom prst="rect">
            <a:avLst/>
          </a:prstGeom>
          <a:noFill/>
          <a:ln>
            <a:noFill/>
          </a:ln>
        </p:spPr>
      </p:pic>
      <p:sp>
        <p:nvSpPr>
          <p:cNvPr id="426" name="Google Shape;426;p39"/>
          <p:cNvSpPr txBox="1">
            <a:spLocks noGrp="1"/>
          </p:cNvSpPr>
          <p:nvPr>
            <p:ph type="body" idx="4294967295"/>
          </p:nvPr>
        </p:nvSpPr>
        <p:spPr>
          <a:xfrm>
            <a:off x="1790700" y="1619250"/>
            <a:ext cx="13296900" cy="997526"/>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sz="2200">
                <a:solidFill>
                  <a:srgbClr val="3F3F3F"/>
                </a:solidFill>
                <a:latin typeface="Open Sans"/>
                <a:ea typeface="Open Sans"/>
                <a:cs typeface="Open Sans"/>
                <a:sym typeface="Open Sans"/>
              </a:rPr>
              <a:t>Now, Bob needs to develop Angular Admin with Java Backend. So, Bob brainstorms a bit and finds a solution.  </a:t>
            </a:r>
            <a:endParaRPr sz="2200">
              <a:solidFill>
                <a:srgbClr val="3F3F3F"/>
              </a:solidFill>
              <a:latin typeface="Open Sans"/>
              <a:ea typeface="Open Sans"/>
              <a:cs typeface="Open Sans"/>
              <a:sym typeface="Open Sans"/>
            </a:endParaRPr>
          </a:p>
        </p:txBody>
      </p:sp>
      <p:sp>
        <p:nvSpPr>
          <p:cNvPr id="427" name="Google Shape;427;p39"/>
          <p:cNvSpPr/>
          <p:nvPr/>
        </p:nvSpPr>
        <p:spPr>
          <a:xfrm>
            <a:off x="2535383" y="2720409"/>
            <a:ext cx="5592618" cy="1590333"/>
          </a:xfrm>
          <a:prstGeom prst="wedgeRoundRectCallout">
            <a:avLst>
              <a:gd name="adj1" fmla="val 61051"/>
              <a:gd name="adj2" fmla="val -20182"/>
              <a:gd name="adj3" fmla="val 16667"/>
            </a:avLst>
          </a:prstGeom>
          <a:solidFill>
            <a:srgbClr val="F9DEC9"/>
          </a:solidFill>
          <a:ln w="25400" cap="flat" cmpd="sng">
            <a:solidFill>
              <a:srgbClr val="E9A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Let me use my skills in JavaScript, Angular, Spring, Spring Boot, Web Services, and Microservices and make the front end communicate with the backend.</a:t>
            </a:r>
            <a:endParaRPr sz="1400" b="0" i="0" u="none" strike="noStrike" cap="none">
              <a:solidFill>
                <a:srgbClr val="000000"/>
              </a:solidFill>
              <a:latin typeface="Arial"/>
              <a:ea typeface="Arial"/>
              <a:cs typeface="Arial"/>
              <a:sym typeface="Arial"/>
            </a:endParaRPr>
          </a:p>
        </p:txBody>
      </p:sp>
      <p:pic>
        <p:nvPicPr>
          <p:cNvPr id="428" name="Google Shape;428;p39"/>
          <p:cNvPicPr preferRelativeResize="0"/>
          <p:nvPr/>
        </p:nvPicPr>
        <p:blipFill rotWithShape="1">
          <a:blip r:embed="rId4">
            <a:alphaModFix/>
          </a:blip>
          <a:srcRect/>
          <a:stretch/>
        </p:blipFill>
        <p:spPr>
          <a:xfrm>
            <a:off x="8635375" y="2203539"/>
            <a:ext cx="1729148" cy="4748246"/>
          </a:xfrm>
          <a:prstGeom prst="rect">
            <a:avLst/>
          </a:prstGeom>
          <a:noFill/>
          <a:ln>
            <a:noFill/>
          </a:ln>
        </p:spPr>
      </p:pic>
      <p:sp>
        <p:nvSpPr>
          <p:cNvPr id="429" name="Google Shape;429;p39"/>
          <p:cNvSpPr txBox="1"/>
          <p:nvPr/>
        </p:nvSpPr>
        <p:spPr>
          <a:xfrm>
            <a:off x="1790700" y="7055418"/>
            <a:ext cx="13296900" cy="1522283"/>
          </a:xfrm>
          <a:prstGeom prst="rect">
            <a:avLst/>
          </a:prstGeom>
          <a:noFill/>
          <a:ln>
            <a:noFill/>
          </a:ln>
        </p:spPr>
        <p:txBody>
          <a:bodyPr spcFirstLastPara="1" wrap="square" lIns="91425" tIns="0" rIns="91425" bIns="0" anchor="t" anchorCtr="0">
            <a:norm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In this lesson, we will use HttpClientModule in our Angular project, send the Request to the Services in the backend, process the response, and help Bob complete his task effectively and quickly.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2"/>
          <p:cNvSpPr txBox="1">
            <a:spLocks noGrp="1"/>
          </p:cNvSpPr>
          <p:nvPr>
            <p:ph type="body" idx="1"/>
          </p:nvPr>
        </p:nvSpPr>
        <p:spPr>
          <a:xfrm>
            <a:off x="1470660" y="2514932"/>
            <a:ext cx="10492740" cy="54864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SzPts val="2800"/>
              <a:buNone/>
            </a:pPr>
            <a:r>
              <a:rPr lang="en-US" dirty="0"/>
              <a:t>Build the front-end and back-end communication for the Angular end user</a:t>
            </a:r>
            <a:endParaRPr dirty="0"/>
          </a:p>
        </p:txBody>
      </p:sp>
      <p:sp>
        <p:nvSpPr>
          <p:cNvPr id="435" name="Google Shape;435;p42"/>
          <p:cNvSpPr txBox="1">
            <a:spLocks noGrp="1"/>
          </p:cNvSpPr>
          <p:nvPr>
            <p:ph type="body" idx="2"/>
          </p:nvPr>
        </p:nvSpPr>
        <p:spPr>
          <a:xfrm>
            <a:off x="1470660" y="3688275"/>
            <a:ext cx="8229600" cy="548640"/>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SzPts val="2800"/>
              <a:buNone/>
            </a:pPr>
            <a:r>
              <a:rPr lang="en-US"/>
              <a:t>Implement the HTTP request and response flow</a:t>
            </a:r>
            <a:endParaRPr/>
          </a:p>
        </p:txBody>
      </p:sp>
      <p:sp>
        <p:nvSpPr>
          <p:cNvPr id="436" name="Google Shape;436;p42"/>
          <p:cNvSpPr txBox="1">
            <a:spLocks noGrp="1"/>
          </p:cNvSpPr>
          <p:nvPr>
            <p:ph type="body" idx="3"/>
          </p:nvPr>
        </p:nvSpPr>
        <p:spPr>
          <a:xfrm>
            <a:off x="1470660" y="4861618"/>
            <a:ext cx="8229600" cy="54864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Use HttpClientModule in Angular</a:t>
            </a:r>
            <a:endParaRPr/>
          </a:p>
        </p:txBody>
      </p:sp>
      <p:sp>
        <p:nvSpPr>
          <p:cNvPr id="437" name="Google Shape;437;p42"/>
          <p:cNvSpPr txBox="1">
            <a:spLocks noGrp="1"/>
          </p:cNvSpPr>
          <p:nvPr>
            <p:ph type="body" idx="4"/>
          </p:nvPr>
        </p:nvSpPr>
        <p:spPr>
          <a:xfrm>
            <a:off x="1470660" y="6034961"/>
            <a:ext cx="8229600" cy="54864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a:t>Validate the login flow and database with data</a:t>
            </a:r>
            <a:endParaRPr/>
          </a:p>
        </p:txBody>
      </p:sp>
      <p:pic>
        <p:nvPicPr>
          <p:cNvPr id="438" name="Google Shape;438;p42"/>
          <p:cNvPicPr preferRelativeResize="0"/>
          <p:nvPr/>
        </p:nvPicPr>
        <p:blipFill rotWithShape="1">
          <a:blip r:embed="rId3">
            <a:alphaModFix/>
          </a:blip>
          <a:srcRect/>
          <a:stretch/>
        </p:blipFill>
        <p:spPr>
          <a:xfrm>
            <a:off x="947544" y="2578367"/>
            <a:ext cx="457200" cy="457200"/>
          </a:xfrm>
          <a:prstGeom prst="rect">
            <a:avLst/>
          </a:prstGeom>
          <a:noFill/>
          <a:ln>
            <a:noFill/>
          </a:ln>
        </p:spPr>
      </p:pic>
      <p:pic>
        <p:nvPicPr>
          <p:cNvPr id="439" name="Google Shape;439;p42"/>
          <p:cNvPicPr preferRelativeResize="0"/>
          <p:nvPr/>
        </p:nvPicPr>
        <p:blipFill rotWithShape="1">
          <a:blip r:embed="rId3">
            <a:alphaModFix/>
          </a:blip>
          <a:srcRect/>
          <a:stretch/>
        </p:blipFill>
        <p:spPr>
          <a:xfrm>
            <a:off x="947543" y="3771064"/>
            <a:ext cx="457200" cy="457200"/>
          </a:xfrm>
          <a:prstGeom prst="rect">
            <a:avLst/>
          </a:prstGeom>
          <a:noFill/>
          <a:ln>
            <a:noFill/>
          </a:ln>
        </p:spPr>
      </p:pic>
      <p:pic>
        <p:nvPicPr>
          <p:cNvPr id="440" name="Google Shape;440;p42"/>
          <p:cNvPicPr preferRelativeResize="0"/>
          <p:nvPr/>
        </p:nvPicPr>
        <p:blipFill rotWithShape="1">
          <a:blip r:embed="rId3">
            <a:alphaModFix/>
          </a:blip>
          <a:srcRect/>
          <a:stretch/>
        </p:blipFill>
        <p:spPr>
          <a:xfrm>
            <a:off x="947542" y="4963761"/>
            <a:ext cx="457200" cy="457200"/>
          </a:xfrm>
          <a:prstGeom prst="rect">
            <a:avLst/>
          </a:prstGeom>
          <a:noFill/>
          <a:ln>
            <a:noFill/>
          </a:ln>
        </p:spPr>
      </p:pic>
      <p:pic>
        <p:nvPicPr>
          <p:cNvPr id="441" name="Google Shape;441;p42"/>
          <p:cNvPicPr preferRelativeResize="0"/>
          <p:nvPr/>
        </p:nvPicPr>
        <p:blipFill rotWithShape="1">
          <a:blip r:embed="rId3">
            <a:alphaModFix/>
          </a:blip>
          <a:srcRect/>
          <a:stretch/>
        </p:blipFill>
        <p:spPr>
          <a:xfrm>
            <a:off x="947541" y="6102672"/>
            <a:ext cx="457200" cy="457200"/>
          </a:xfrm>
          <a:prstGeom prst="rect">
            <a:avLst/>
          </a:prstGeom>
          <a:noFill/>
          <a:ln>
            <a:noFill/>
          </a:ln>
        </p:spPr>
      </p:pic>
    </p:spTree>
  </p:cSld>
  <p:clrMapOvr>
    <a:masterClrMapping/>
  </p:clrMapOvr>
</p:sld>
</file>

<file path=ppt/theme/theme1.xml><?xml version="1.0" encoding="utf-8"?>
<a:theme xmlns:a="http://schemas.openxmlformats.org/drawingml/2006/main" name="1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9816</Words>
  <Application>Microsoft Office PowerPoint</Application>
  <PresentationFormat>Custom</PresentationFormat>
  <Paragraphs>1039</Paragraphs>
  <Slides>75</Slides>
  <Notes>75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75</vt:i4>
      </vt:variant>
    </vt:vector>
  </HeadingPairs>
  <TitlesOfParts>
    <vt:vector size="82" baseType="lpstr">
      <vt:lpstr>Oswald</vt:lpstr>
      <vt:lpstr>Open Sans</vt:lpstr>
      <vt:lpstr>Courier New</vt:lpstr>
      <vt:lpstr>Arial</vt:lpstr>
      <vt:lpstr>Calibri</vt:lpstr>
      <vt:lpstr>1_Digital Marketing</vt:lpstr>
      <vt:lpstr>Digital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 the HTTPClientModule in app.module.ts</vt:lpstr>
      <vt:lpstr>Define the Endpoints for the Services in the Back End</vt:lpstr>
      <vt:lpstr>Define the Endpoints for the Services in the Back End</vt:lpstr>
      <vt:lpstr>Define the Endpoints for the Services in the Back End</vt:lpstr>
      <vt:lpstr>AuthService</vt:lpstr>
      <vt:lpstr>AuthService</vt:lpstr>
      <vt:lpstr>Login Component for End-User Login</vt:lpstr>
      <vt:lpstr>Login Component for End-User Login</vt:lpstr>
      <vt:lpstr>Login Component for End-User Login: Success</vt:lpstr>
      <vt:lpstr>AuthService: Register for End User</vt:lpstr>
      <vt:lpstr>Register Component for End-User Registration</vt:lpstr>
      <vt:lpstr>Register Component for End-User Registration</vt:lpstr>
      <vt:lpstr>Register Component for End-User Registration: Success</vt:lpstr>
      <vt:lpstr>User Profile Component for End User</vt:lpstr>
      <vt:lpstr>User Profile Component for End User</vt:lpstr>
      <vt:lpstr>User Profile Component for End User: Success</vt:lpstr>
      <vt:lpstr>DB Service</vt:lpstr>
      <vt:lpstr>DB Service: getProducts</vt:lpstr>
      <vt:lpstr>getProducts and getCategories Using DBService</vt:lpstr>
      <vt:lpstr>getProducts and getCategories Using DBService</vt:lpstr>
      <vt:lpstr>Products Component: Listing Products on the UI</vt:lpstr>
      <vt:lpstr>Products Component: Listing Products on the UI</vt:lpstr>
      <vt:lpstr>Products Component: Listing Products on the UI</vt:lpstr>
      <vt:lpstr>Products Categories: Listing Categories on the UI</vt:lpstr>
      <vt:lpstr>Products Categories: Listing Categories on the UI</vt:lpstr>
      <vt:lpstr>Products Categories: Filtering</vt:lpstr>
      <vt:lpstr>Products Categories: Filtering</vt:lpstr>
      <vt:lpstr>DB Service: getUserWishlist</vt:lpstr>
      <vt:lpstr>Wishlist Component: getUserWishlist</vt:lpstr>
      <vt:lpstr>Wishlist Component: getUserWishlist</vt:lpstr>
      <vt:lpstr>Wishlist Component: UI</vt:lpstr>
      <vt:lpstr>Wishlist Component: UI</vt:lpstr>
      <vt:lpstr>Wishlist Component: UI</vt:lpstr>
      <vt:lpstr>DB Service: getUserCart</vt:lpstr>
      <vt:lpstr>Shopping Cart Component: Methods</vt:lpstr>
      <vt:lpstr>Shopping Cart Component: UI</vt:lpstr>
      <vt:lpstr>Shopping Cart Component: UI</vt:lpstr>
      <vt:lpstr>Shopping Cart Component: UI</vt:lpstr>
      <vt:lpstr>Checkout Component: Place Order</vt:lpstr>
      <vt:lpstr>Checkout Component: Place Order</vt:lpstr>
      <vt:lpstr>Checkout Component: Place Order</vt:lpstr>
      <vt:lpstr>Checkout Component: UI</vt:lpstr>
      <vt:lpstr>Checkout Component: UI</vt:lpstr>
      <vt:lpstr>DB Service: getOrders</vt:lpstr>
      <vt:lpstr>Order Component: Methods</vt:lpstr>
      <vt:lpstr>Order Component: UI</vt:lpstr>
      <vt:lpstr>Order Component: UI</vt:lpstr>
      <vt:lpstr>Run the Project as Spring Boot App</vt:lpstr>
      <vt:lpstr>Run the Project as Spring Boot App</vt:lpstr>
      <vt:lpstr>Project Run Output Logs</vt:lpstr>
      <vt:lpstr>Project Run Output Logs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the Next Class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modified xsi:type="dcterms:W3CDTF">2022-04-21T08:30:50Z</dcterms:modified>
</cp:coreProperties>
</file>